
<file path=[Content_Types].xml><?xml version="1.0" encoding="utf-8"?>
<Types xmlns="http://schemas.openxmlformats.org/package/2006/content-types">
  <Default Extension="png" ContentType="image/png"/>
  <Default Extension="m4a" ContentType="audio/mp4"/>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2.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xml" ContentType="application/vnd.openxmlformats-officedocument.presentationml.slide+xml"/>
  <Override PartName="/ppt/slides/slide16.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Masters/slideMaster1.xml" ContentType="application/vnd.openxmlformats-officedocument.presentationml.slideMaster+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21"/>
  </p:notesMasterIdLst>
  <p:sldIdLst>
    <p:sldId id="258" r:id="rId2"/>
    <p:sldId id="256" r:id="rId3"/>
    <p:sldId id="257" r:id="rId4"/>
    <p:sldId id="259" r:id="rId5"/>
    <p:sldId id="279" r:id="rId6"/>
    <p:sldId id="260" r:id="rId7"/>
    <p:sldId id="262" r:id="rId8"/>
    <p:sldId id="264" r:id="rId9"/>
    <p:sldId id="265" r:id="rId10"/>
    <p:sldId id="266" r:id="rId11"/>
    <p:sldId id="269" r:id="rId12"/>
    <p:sldId id="271" r:id="rId13"/>
    <p:sldId id="270" r:id="rId14"/>
    <p:sldId id="272" r:id="rId15"/>
    <p:sldId id="273" r:id="rId16"/>
    <p:sldId id="276" r:id="rId17"/>
    <p:sldId id="280" r:id="rId18"/>
    <p:sldId id="277" r:id="rId19"/>
    <p:sldId id="278" r:id="rId20"/>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5007" autoAdjust="0"/>
    <p:restoredTop sz="94660"/>
  </p:normalViewPr>
  <p:slideViewPr>
    <p:cSldViewPr snapToGrid="0">
      <p:cViewPr varScale="1">
        <p:scale>
          <a:sx n="92" d="100"/>
          <a:sy n="92" d="100"/>
        </p:scale>
        <p:origin x="498"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ustomXml" Target="../customXml/item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4.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28"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 Id="rId27"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A88DA321-065A-4EF1-8BAD-DF92AF6C0C82}" type="datetimeFigureOut">
              <a:rPr lang="fa-IR" smtClean="0"/>
              <a:pPr/>
              <a:t>25/09/1441</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EEE0CD34-693F-422C-A271-43F37E561F96}" type="slidenum">
              <a:rPr lang="fa-IR" smtClean="0"/>
              <a:pPr/>
              <a:t>‹#›</a:t>
            </a:fld>
            <a:endParaRPr lang="fa-IR"/>
          </a:p>
        </p:txBody>
      </p:sp>
    </p:spTree>
    <p:extLst>
      <p:ext uri="{BB962C8B-B14F-4D97-AF65-F5344CB8AC3E}">
        <p14:creationId xmlns:p14="http://schemas.microsoft.com/office/powerpoint/2010/main" val="657879174"/>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fld id="{EEE0CD34-693F-422C-A271-43F37E561F96}" type="slidenum">
              <a:rPr lang="fa-IR" smtClean="0"/>
              <a:pPr/>
              <a:t>1</a:t>
            </a:fld>
            <a:endParaRPr lang="fa-IR"/>
          </a:p>
        </p:txBody>
      </p:sp>
    </p:spTree>
    <p:extLst>
      <p:ext uri="{BB962C8B-B14F-4D97-AF65-F5344CB8AC3E}">
        <p14:creationId xmlns:p14="http://schemas.microsoft.com/office/powerpoint/2010/main" val="9279897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fa-I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340A918C-00C4-4F2D-A2F7-E6B792CB778F}" type="datetime8">
              <a:rPr lang="fa-IR" smtClean="0"/>
              <a:pPr/>
              <a:t>17 مه 20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CB93114E-5ADD-4BFF-A248-D97E16B4CFB6}" type="slidenum">
              <a:rPr lang="fa-IR" smtClean="0"/>
              <a:pPr/>
              <a:t>‹#›</a:t>
            </a:fld>
            <a:endParaRPr lang="fa-IR"/>
          </a:p>
        </p:txBody>
      </p:sp>
    </p:spTree>
    <p:extLst>
      <p:ext uri="{BB962C8B-B14F-4D97-AF65-F5344CB8AC3E}">
        <p14:creationId xmlns:p14="http://schemas.microsoft.com/office/powerpoint/2010/main" val="31292730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4AB5E2EC-FC3B-42CD-9447-EFD63CF67632}" type="datetime8">
              <a:rPr lang="fa-IR" smtClean="0"/>
              <a:pPr/>
              <a:t>17 مه 20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CB93114E-5ADD-4BFF-A248-D97E16B4CFB6}" type="slidenum">
              <a:rPr lang="fa-IR" smtClean="0"/>
              <a:pPr/>
              <a:t>‹#›</a:t>
            </a:fld>
            <a:endParaRPr lang="fa-IR"/>
          </a:p>
        </p:txBody>
      </p:sp>
    </p:spTree>
    <p:extLst>
      <p:ext uri="{BB962C8B-B14F-4D97-AF65-F5344CB8AC3E}">
        <p14:creationId xmlns:p14="http://schemas.microsoft.com/office/powerpoint/2010/main" val="29895364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8B30C2AF-4460-4A8F-B45B-59EA5D62494A}" type="datetime8">
              <a:rPr lang="fa-IR" smtClean="0"/>
              <a:pPr/>
              <a:t>17 مه 20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CB93114E-5ADD-4BFF-A248-D97E16B4CFB6}" type="slidenum">
              <a:rPr lang="fa-IR" smtClean="0"/>
              <a:pPr/>
              <a:t>‹#›</a:t>
            </a:fld>
            <a:endParaRPr lang="fa-IR"/>
          </a:p>
        </p:txBody>
      </p:sp>
    </p:spTree>
    <p:extLst>
      <p:ext uri="{BB962C8B-B14F-4D97-AF65-F5344CB8AC3E}">
        <p14:creationId xmlns:p14="http://schemas.microsoft.com/office/powerpoint/2010/main" val="2000416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13E3FBBC-ADB2-46A9-A6E9-C5F4D6897318}" type="datetime8">
              <a:rPr lang="fa-IR" smtClean="0"/>
              <a:pPr/>
              <a:t>17 مه 20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CB93114E-5ADD-4BFF-A248-D97E16B4CFB6}" type="slidenum">
              <a:rPr lang="fa-IR" smtClean="0"/>
              <a:pPr/>
              <a:t>‹#›</a:t>
            </a:fld>
            <a:endParaRPr lang="fa-IR"/>
          </a:p>
        </p:txBody>
      </p:sp>
    </p:spTree>
    <p:extLst>
      <p:ext uri="{BB962C8B-B14F-4D97-AF65-F5344CB8AC3E}">
        <p14:creationId xmlns:p14="http://schemas.microsoft.com/office/powerpoint/2010/main" val="37997158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fa-I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41AB580-FDFE-4151-91A2-78CCCEDA86E0}" type="datetime8">
              <a:rPr lang="fa-IR" smtClean="0"/>
              <a:pPr/>
              <a:t>17 مه 20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CB93114E-5ADD-4BFF-A248-D97E16B4CFB6}" type="slidenum">
              <a:rPr lang="fa-IR" smtClean="0"/>
              <a:pPr/>
              <a:t>‹#›</a:t>
            </a:fld>
            <a:endParaRPr lang="fa-IR"/>
          </a:p>
        </p:txBody>
      </p:sp>
    </p:spTree>
    <p:extLst>
      <p:ext uri="{BB962C8B-B14F-4D97-AF65-F5344CB8AC3E}">
        <p14:creationId xmlns:p14="http://schemas.microsoft.com/office/powerpoint/2010/main" val="11383879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3D7F3ED5-ECC8-44F1-944C-F074FDE71F1E}" type="datetime8">
              <a:rPr lang="fa-IR" smtClean="0"/>
              <a:pPr/>
              <a:t>17 مه 20</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CB93114E-5ADD-4BFF-A248-D97E16B4CFB6}" type="slidenum">
              <a:rPr lang="fa-IR" smtClean="0"/>
              <a:pPr/>
              <a:t>‹#›</a:t>
            </a:fld>
            <a:endParaRPr lang="fa-IR"/>
          </a:p>
        </p:txBody>
      </p:sp>
    </p:spTree>
    <p:extLst>
      <p:ext uri="{BB962C8B-B14F-4D97-AF65-F5344CB8AC3E}">
        <p14:creationId xmlns:p14="http://schemas.microsoft.com/office/powerpoint/2010/main" val="12974964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fa-I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A368E3B9-F2C6-427E-BA8B-204D309354F8}" type="datetime8">
              <a:rPr lang="fa-IR" smtClean="0"/>
              <a:pPr/>
              <a:t>17 مه 20</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CB93114E-5ADD-4BFF-A248-D97E16B4CFB6}" type="slidenum">
              <a:rPr lang="fa-IR" smtClean="0"/>
              <a:pPr/>
              <a:t>‹#›</a:t>
            </a:fld>
            <a:endParaRPr lang="fa-IR"/>
          </a:p>
        </p:txBody>
      </p:sp>
    </p:spTree>
    <p:extLst>
      <p:ext uri="{BB962C8B-B14F-4D97-AF65-F5344CB8AC3E}">
        <p14:creationId xmlns:p14="http://schemas.microsoft.com/office/powerpoint/2010/main" val="6749203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402B447C-5CC5-4913-891D-AFB4B895876B}" type="datetime8">
              <a:rPr lang="fa-IR" smtClean="0"/>
              <a:pPr/>
              <a:t>17 مه 20</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CB93114E-5ADD-4BFF-A248-D97E16B4CFB6}" type="slidenum">
              <a:rPr lang="fa-IR" smtClean="0"/>
              <a:pPr/>
              <a:t>‹#›</a:t>
            </a:fld>
            <a:endParaRPr lang="fa-IR"/>
          </a:p>
        </p:txBody>
      </p:sp>
    </p:spTree>
    <p:extLst>
      <p:ext uri="{BB962C8B-B14F-4D97-AF65-F5344CB8AC3E}">
        <p14:creationId xmlns:p14="http://schemas.microsoft.com/office/powerpoint/2010/main" val="13164367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4D4F6F2-CF0E-4F28-A261-3C4B5FEE8B2D}" type="datetime8">
              <a:rPr lang="fa-IR" smtClean="0"/>
              <a:pPr/>
              <a:t>17 مه 20</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CB93114E-5ADD-4BFF-A248-D97E16B4CFB6}" type="slidenum">
              <a:rPr lang="fa-IR" smtClean="0"/>
              <a:pPr/>
              <a:t>‹#›</a:t>
            </a:fld>
            <a:endParaRPr lang="fa-IR"/>
          </a:p>
        </p:txBody>
      </p:sp>
    </p:spTree>
    <p:extLst>
      <p:ext uri="{BB962C8B-B14F-4D97-AF65-F5344CB8AC3E}">
        <p14:creationId xmlns:p14="http://schemas.microsoft.com/office/powerpoint/2010/main" val="21654881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8488A76-EF42-45D6-B1C0-4A82F4436570}" type="datetime8">
              <a:rPr lang="fa-IR" smtClean="0"/>
              <a:pPr/>
              <a:t>17 مه 20</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CB93114E-5ADD-4BFF-A248-D97E16B4CFB6}" type="slidenum">
              <a:rPr lang="fa-IR" smtClean="0"/>
              <a:pPr/>
              <a:t>‹#›</a:t>
            </a:fld>
            <a:endParaRPr lang="fa-IR"/>
          </a:p>
        </p:txBody>
      </p:sp>
    </p:spTree>
    <p:extLst>
      <p:ext uri="{BB962C8B-B14F-4D97-AF65-F5344CB8AC3E}">
        <p14:creationId xmlns:p14="http://schemas.microsoft.com/office/powerpoint/2010/main" val="30523385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319B465-5AC8-446D-B2B9-00D0BF23EA76}" type="datetime8">
              <a:rPr lang="fa-IR" smtClean="0"/>
              <a:pPr/>
              <a:t>17 مه 20</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CB93114E-5ADD-4BFF-A248-D97E16B4CFB6}" type="slidenum">
              <a:rPr lang="fa-IR" smtClean="0"/>
              <a:pPr/>
              <a:t>‹#›</a:t>
            </a:fld>
            <a:endParaRPr lang="fa-IR"/>
          </a:p>
        </p:txBody>
      </p:sp>
    </p:spTree>
    <p:extLst>
      <p:ext uri="{BB962C8B-B14F-4D97-AF65-F5344CB8AC3E}">
        <p14:creationId xmlns:p14="http://schemas.microsoft.com/office/powerpoint/2010/main" val="16768570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CE1C8D05-7A8B-4602-B9A6-2B5E560B97AA}" type="datetime8">
              <a:rPr lang="fa-IR" smtClean="0"/>
              <a:pPr/>
              <a:t>17 مه 20</a:t>
            </a:fld>
            <a:endParaRPr lang="fa-I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CB93114E-5ADD-4BFF-A248-D97E16B4CFB6}" type="slidenum">
              <a:rPr lang="fa-IR" smtClean="0"/>
              <a:pPr/>
              <a:t>‹#›</a:t>
            </a:fld>
            <a:endParaRPr lang="fa-IR"/>
          </a:p>
        </p:txBody>
      </p:sp>
    </p:spTree>
    <p:extLst>
      <p:ext uri="{BB962C8B-B14F-4D97-AF65-F5344CB8AC3E}">
        <p14:creationId xmlns:p14="http://schemas.microsoft.com/office/powerpoint/2010/main" val="24660666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10.m4a"/><Relationship Id="rId1" Type="http://schemas.microsoft.com/office/2007/relationships/media" Target="../media/media10.m4a"/><Relationship Id="rId5" Type="http://schemas.openxmlformats.org/officeDocument/2006/relationships/image" Target="../media/image1.pn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1.m4a"/><Relationship Id="rId1" Type="http://schemas.microsoft.com/office/2007/relationships/media" Target="../media/media11.m4a"/><Relationship Id="rId5" Type="http://schemas.openxmlformats.org/officeDocument/2006/relationships/image" Target="../media/image1.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12.m4a"/><Relationship Id="rId1" Type="http://schemas.microsoft.com/office/2007/relationships/media" Target="../media/media12.m4a"/><Relationship Id="rId6" Type="http://schemas.openxmlformats.org/officeDocument/2006/relationships/image" Target="../media/image1.png"/><Relationship Id="rId5" Type="http://schemas.openxmlformats.org/officeDocument/2006/relationships/image" Target="../media/image12.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13.m4a"/><Relationship Id="rId1" Type="http://schemas.microsoft.com/office/2007/relationships/media" Target="../media/media13.m4a"/><Relationship Id="rId6" Type="http://schemas.openxmlformats.org/officeDocument/2006/relationships/image" Target="../media/image1.png"/><Relationship Id="rId5" Type="http://schemas.openxmlformats.org/officeDocument/2006/relationships/image" Target="../media/image14.png"/><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14.m4a"/><Relationship Id="rId1" Type="http://schemas.microsoft.com/office/2007/relationships/media" Target="../media/media14.m4a"/><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5.m4a"/><Relationship Id="rId1" Type="http://schemas.microsoft.com/office/2007/relationships/media" Target="../media/media15.m4a"/><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6.m4a"/><Relationship Id="rId1" Type="http://schemas.microsoft.com/office/2007/relationships/media" Target="../media/media16.m4a"/><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1.png"/><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1.png"/><Relationship Id="rId5" Type="http://schemas.openxmlformats.org/officeDocument/2006/relationships/image" Target="../media/image4.png"/><Relationship Id="rId4" Type="http://schemas.openxmlformats.org/officeDocument/2006/relationships/image" Target="../media/image3.emf"/></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5" Type="http://schemas.openxmlformats.org/officeDocument/2006/relationships/image" Target="../media/image1.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6" Type="http://schemas.openxmlformats.org/officeDocument/2006/relationships/image" Target="../media/image1.png"/><Relationship Id="rId5" Type="http://schemas.openxmlformats.org/officeDocument/2006/relationships/image" Target="../media/image7.emf"/><Relationship Id="rId4" Type="http://schemas.openxmlformats.org/officeDocument/2006/relationships/image" Target="../media/image6.emf"/></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5" Type="http://schemas.openxmlformats.org/officeDocument/2006/relationships/image" Target="../media/image1.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365125"/>
            <a:ext cx="10515600" cy="5700824"/>
          </a:xfrm>
        </p:spPr>
        <p:txBody>
          <a:bodyPr>
            <a:normAutofit/>
          </a:bodyPr>
          <a:lstStyle/>
          <a:p>
            <a:pPr algn="ctr"/>
            <a:r>
              <a:rPr lang="fa-IR" sz="4000" dirty="0" smtClean="0">
                <a:cs typeface="B Yagut" pitchFamily="2" charset="-78"/>
              </a:rPr>
              <a:t>بهداشت دهان و دندان</a:t>
            </a:r>
            <a:r>
              <a:rPr lang="fa-IR" sz="6600" b="1" dirty="0" smtClean="0">
                <a:cs typeface="B Yagut" pitchFamily="2" charset="-78"/>
              </a:rPr>
              <a:t/>
            </a:r>
            <a:br>
              <a:rPr lang="fa-IR" sz="6600" b="1" dirty="0" smtClean="0">
                <a:cs typeface="B Yagut" pitchFamily="2" charset="-78"/>
              </a:rPr>
            </a:br>
            <a:r>
              <a:rPr lang="fa-IR" sz="6600" b="1" dirty="0" smtClean="0">
                <a:cs typeface="B Yagut" pitchFamily="2" charset="-78"/>
              </a:rPr>
              <a:t/>
            </a:r>
            <a:br>
              <a:rPr lang="fa-IR" sz="6600" b="1" dirty="0" smtClean="0">
                <a:cs typeface="B Yagut" pitchFamily="2" charset="-78"/>
              </a:rPr>
            </a:br>
            <a:r>
              <a:rPr lang="fa-IR" sz="6600" b="1" dirty="0" smtClean="0">
                <a:cs typeface="B Yagut" pitchFamily="2" charset="-78"/>
              </a:rPr>
              <a:t/>
            </a:r>
            <a:br>
              <a:rPr lang="fa-IR" sz="6600" b="1" dirty="0" smtClean="0">
                <a:cs typeface="B Yagut" pitchFamily="2" charset="-78"/>
              </a:rPr>
            </a:br>
            <a:r>
              <a:rPr lang="fa-IR" sz="4000" dirty="0" smtClean="0">
                <a:cs typeface="B Yagut" pitchFamily="2" charset="-78"/>
              </a:rPr>
              <a:t>انجام تمرینات عملی مسواک زدن و نخ دندان کشیدن</a:t>
            </a:r>
            <a:endParaRPr lang="fa-IR" sz="4000" dirty="0"/>
          </a:p>
        </p:txBody>
      </p:sp>
      <p:sp>
        <p:nvSpPr>
          <p:cNvPr id="2" name="Slide Number Placeholder 1"/>
          <p:cNvSpPr>
            <a:spLocks noGrp="1"/>
          </p:cNvSpPr>
          <p:nvPr>
            <p:ph type="sldNum" sz="quarter" idx="12"/>
          </p:nvPr>
        </p:nvSpPr>
        <p:spPr/>
        <p:txBody>
          <a:bodyPr/>
          <a:lstStyle/>
          <a:p>
            <a:fld id="{CB93114E-5ADD-4BFF-A248-D97E16B4CFB6}" type="slidenum">
              <a:rPr lang="fa-IR" smtClean="0"/>
              <a:pPr/>
              <a:t>1</a:t>
            </a:fld>
            <a:endParaRPr lang="fa-IR"/>
          </a:p>
        </p:txBody>
      </p:sp>
      <p:pic>
        <p:nvPicPr>
          <p:cNvPr id="3" name="۶۰۱">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1153434" y="5522912"/>
            <a:ext cx="609600" cy="609600"/>
          </a:xfrm>
          <a:prstGeom prst="rect">
            <a:avLst/>
          </a:prstGeom>
        </p:spPr>
      </p:pic>
    </p:spTree>
    <p:extLst>
      <p:ext uri="{BB962C8B-B14F-4D97-AF65-F5344CB8AC3E}">
        <p14:creationId xmlns:p14="http://schemas.microsoft.com/office/powerpoint/2010/main" val="440684592"/>
      </p:ext>
    </p:extLst>
  </p:cSld>
  <p:clrMapOvr>
    <a:masterClrMapping/>
  </p:clrMapOvr>
  <mc:AlternateContent xmlns:mc="http://schemas.openxmlformats.org/markup-compatibility/2006" xmlns:p14="http://schemas.microsoft.com/office/powerpoint/2010/main">
    <mc:Choice Requires="p14">
      <p:transition spd="slow" p14:dur="2000" advTm="10884"/>
    </mc:Choice>
    <mc:Fallback xmlns="">
      <p:transition spd="slow" advTm="1088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24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extLst mod="1">
    <p:ext uri="{E180D4A7-C9FB-4DFB-919C-405C955672EB}">
      <p14:showEvtLst xmlns:p14="http://schemas.microsoft.com/office/powerpoint/2010/main">
        <p14:playEvt time="32" objId="3"/>
        <p14:stopEvt time="10309" objId="3"/>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8473" y="1000369"/>
            <a:ext cx="10620227" cy="5416306"/>
          </a:xfrm>
        </p:spPr>
        <p:txBody>
          <a:bodyPr>
            <a:normAutofit fontScale="90000"/>
          </a:bodyPr>
          <a:lstStyle/>
          <a:p>
            <a:pPr>
              <a:lnSpc>
                <a:spcPct val="150000"/>
              </a:lnSpc>
            </a:pPr>
            <a:r>
              <a:rPr lang="fa-IR" sz="2800" dirty="0" smtClean="0">
                <a:cs typeface="B Yagut" panose="00000400000000000000" pitchFamily="2" charset="-78"/>
              </a:rPr>
              <a:t>چون خرده های مواد غذایی و میکروب ها روی سطح زبان جمع می شوند، بهتر است روی زبان را هم با مسواک تمیز نمود. برای این کار مسواک در عقب زبان قرار می گیرد و به طرف جلو کشیده می شود.</a:t>
            </a:r>
            <a:br>
              <a:rPr lang="fa-IR" sz="2800" dirty="0" smtClean="0">
                <a:cs typeface="B Yagut" panose="00000400000000000000" pitchFamily="2" charset="-78"/>
              </a:rPr>
            </a:br>
            <a:r>
              <a:rPr lang="fa-IR" sz="2800" dirty="0" smtClean="0">
                <a:cs typeface="B Yagut" panose="00000400000000000000" pitchFamily="2" charset="-78"/>
              </a:rPr>
              <a:t/>
            </a:r>
            <a:br>
              <a:rPr lang="fa-IR" sz="2800" dirty="0" smtClean="0">
                <a:cs typeface="B Yagut" panose="00000400000000000000" pitchFamily="2" charset="-78"/>
              </a:rPr>
            </a:br>
            <a:r>
              <a:rPr lang="fa-IR" sz="2800" dirty="0">
                <a:cs typeface="B Yagut" panose="00000400000000000000" pitchFamily="2" charset="-78"/>
              </a:rPr>
              <a:t/>
            </a:r>
            <a:br>
              <a:rPr lang="fa-IR" sz="2800" dirty="0">
                <a:cs typeface="B Yagut" panose="00000400000000000000" pitchFamily="2" charset="-78"/>
              </a:rPr>
            </a:br>
            <a:r>
              <a:rPr lang="fa-IR" sz="2800" dirty="0">
                <a:cs typeface="B Yagut" panose="00000400000000000000" pitchFamily="2" charset="-78"/>
              </a:rPr>
              <a:t/>
            </a:r>
            <a:br>
              <a:rPr lang="fa-IR" sz="2800" dirty="0">
                <a:cs typeface="B Yagut" panose="00000400000000000000" pitchFamily="2" charset="-78"/>
              </a:rPr>
            </a:br>
            <a:r>
              <a:rPr lang="fa-IR" sz="2800" dirty="0" smtClean="0">
                <a:cs typeface="B Yagut" panose="00000400000000000000" pitchFamily="2" charset="-78"/>
              </a:rPr>
              <a:t>وقتی مسواک کردن دندان ها تمام شد، مسواک را خوب بشویید و در جایی دور از آلودگی نگهداری کنید. توجه کنید که هیچ گاه مسواک خیس را در جعبه سربسته نگذارید؛ چون رطوبت هوای داخل جعبه زیاد شده و رشد میکروب ها را تسریع می کند.</a:t>
            </a:r>
            <a:r>
              <a:rPr lang="fa-IR" sz="2500" dirty="0" smtClean="0">
                <a:cs typeface="B Yagut" panose="00000400000000000000" pitchFamily="2" charset="-78"/>
              </a:rPr>
              <a:t/>
            </a:r>
            <a:br>
              <a:rPr lang="fa-IR" sz="2500" dirty="0" smtClean="0">
                <a:cs typeface="B Yagut" panose="00000400000000000000" pitchFamily="2" charset="-78"/>
              </a:rPr>
            </a:br>
            <a:r>
              <a:rPr lang="fa-IR" sz="2500" dirty="0">
                <a:cs typeface="B Yagut" panose="00000400000000000000" pitchFamily="2" charset="-78"/>
              </a:rPr>
              <a:t/>
            </a:r>
            <a:br>
              <a:rPr lang="fa-IR" sz="2500" dirty="0">
                <a:cs typeface="B Yagut" panose="00000400000000000000" pitchFamily="2" charset="-78"/>
              </a:rPr>
            </a:br>
            <a:endParaRPr lang="fa-IR" sz="2500" dirty="0">
              <a:cs typeface="B Yagut" panose="00000400000000000000" pitchFamily="2" charset="-78"/>
            </a:endParaRPr>
          </a:p>
        </p:txBody>
      </p:sp>
      <p:pic>
        <p:nvPicPr>
          <p:cNvPr id="3" name="Picture 2"/>
          <p:cNvPicPr>
            <a:picLocks noChangeAspect="1"/>
          </p:cNvPicPr>
          <p:nvPr/>
        </p:nvPicPr>
        <p:blipFill>
          <a:blip r:embed="rId4" cstate="print"/>
          <a:stretch>
            <a:fillRect/>
          </a:stretch>
        </p:blipFill>
        <p:spPr>
          <a:xfrm>
            <a:off x="1102116" y="2310162"/>
            <a:ext cx="2957041" cy="1584101"/>
          </a:xfrm>
          <a:prstGeom prst="rect">
            <a:avLst/>
          </a:prstGeom>
        </p:spPr>
      </p:pic>
      <p:sp>
        <p:nvSpPr>
          <p:cNvPr id="4" name="Slide Number Placeholder 3"/>
          <p:cNvSpPr>
            <a:spLocks noGrp="1"/>
          </p:cNvSpPr>
          <p:nvPr>
            <p:ph type="sldNum" sz="quarter" idx="12"/>
          </p:nvPr>
        </p:nvSpPr>
        <p:spPr/>
        <p:txBody>
          <a:bodyPr/>
          <a:lstStyle/>
          <a:p>
            <a:fld id="{CB93114E-5ADD-4BFF-A248-D97E16B4CFB6}" type="slidenum">
              <a:rPr lang="fa-IR" smtClean="0"/>
              <a:pPr/>
              <a:t>10</a:t>
            </a:fld>
            <a:endParaRPr lang="fa-IR"/>
          </a:p>
        </p:txBody>
      </p:sp>
      <p:pic>
        <p:nvPicPr>
          <p:cNvPr id="5" name="۶۱۰">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1354873" y="6111875"/>
            <a:ext cx="609600" cy="609600"/>
          </a:xfrm>
          <a:prstGeom prst="rect">
            <a:avLst/>
          </a:prstGeom>
        </p:spPr>
      </p:pic>
    </p:spTree>
    <p:extLst>
      <p:ext uri="{BB962C8B-B14F-4D97-AF65-F5344CB8AC3E}">
        <p14:creationId xmlns:p14="http://schemas.microsoft.com/office/powerpoint/2010/main" val="945145660"/>
      </p:ext>
    </p:extLst>
  </p:cSld>
  <p:clrMapOvr>
    <a:masterClrMapping/>
  </p:clrMapOvr>
  <mc:AlternateContent xmlns:mc="http://schemas.openxmlformats.org/markup-compatibility/2006" xmlns:p14="http://schemas.microsoft.com/office/powerpoint/2010/main">
    <mc:Choice Requires="p14">
      <p:transition spd="slow" p14:dur="2000" advTm="48807"/>
    </mc:Choice>
    <mc:Fallback xmlns="">
      <p:transition spd="slow" advTm="4880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48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extLst mod="1">
    <p:ext uri="{E180D4A7-C9FB-4DFB-919C-405C955672EB}">
      <p14:showEvtLst xmlns:p14="http://schemas.microsoft.com/office/powerpoint/2010/main">
        <p14:playEvt time="0" objId="5"/>
        <p14:stopEvt time="47518" objId="5"/>
      </p14:showEvtLst>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000" dirty="0" smtClean="0">
                <a:cs typeface="B Yagut" panose="00000400000000000000" pitchFamily="2" charset="-78"/>
              </a:rPr>
              <a:t>روش صحیح نخ کشیدن دندان ها</a:t>
            </a:r>
            <a:endParaRPr lang="fa-IR" dirty="0">
              <a:cs typeface="B Yagut" panose="00000400000000000000" pitchFamily="2" charset="-78"/>
            </a:endParaRPr>
          </a:p>
        </p:txBody>
      </p:sp>
      <p:sp>
        <p:nvSpPr>
          <p:cNvPr id="3" name="Content Placeholder 2"/>
          <p:cNvSpPr>
            <a:spLocks noGrp="1"/>
          </p:cNvSpPr>
          <p:nvPr>
            <p:ph idx="1"/>
          </p:nvPr>
        </p:nvSpPr>
        <p:spPr>
          <a:xfrm>
            <a:off x="838200" y="1877139"/>
            <a:ext cx="10515600" cy="4652449"/>
          </a:xfrm>
        </p:spPr>
        <p:txBody>
          <a:bodyPr>
            <a:normAutofit/>
          </a:bodyPr>
          <a:lstStyle/>
          <a:p>
            <a:pPr marL="0" indent="0">
              <a:lnSpc>
                <a:spcPct val="150000"/>
              </a:lnSpc>
              <a:buNone/>
            </a:pPr>
            <a:r>
              <a:rPr lang="fa-IR" sz="2500" dirty="0" smtClean="0">
                <a:cs typeface="B Yagut" panose="00000400000000000000"/>
              </a:rPr>
              <a:t>1. قبل از استفاده دست ها را با آب و صابون خوب بشویید. </a:t>
            </a:r>
          </a:p>
          <a:p>
            <a:pPr marL="0" indent="0">
              <a:lnSpc>
                <a:spcPct val="150000"/>
              </a:lnSpc>
              <a:buNone/>
            </a:pPr>
            <a:r>
              <a:rPr lang="fa-IR" sz="2500" dirty="0" smtClean="0">
                <a:cs typeface="B Yagut" panose="00000400000000000000"/>
              </a:rPr>
              <a:t>2. حدود 30 تا 45 سانتیمتر از نخ دندان را ببرید و دو طرف نخی را که بریده اید در هر دو دست به دور انگشت وسط بپیچید. </a:t>
            </a:r>
            <a:endParaRPr lang="fa-IR" sz="2500" dirty="0">
              <a:cs typeface="B Yagut" panose="00000400000000000000"/>
            </a:endParaRPr>
          </a:p>
        </p:txBody>
      </p:sp>
      <p:pic>
        <p:nvPicPr>
          <p:cNvPr id="5" name="Picture 4"/>
          <p:cNvPicPr>
            <a:picLocks noChangeAspect="1"/>
          </p:cNvPicPr>
          <p:nvPr/>
        </p:nvPicPr>
        <p:blipFill rotWithShape="1">
          <a:blip r:embed="rId4" cstate="print"/>
          <a:srcRect l="67087" t="20990" r="1368" b="39579"/>
          <a:stretch/>
        </p:blipFill>
        <p:spPr>
          <a:xfrm>
            <a:off x="1133339" y="4105414"/>
            <a:ext cx="3615123" cy="2059049"/>
          </a:xfrm>
          <a:prstGeom prst="rect">
            <a:avLst/>
          </a:prstGeom>
        </p:spPr>
      </p:pic>
      <p:sp>
        <p:nvSpPr>
          <p:cNvPr id="4" name="Slide Number Placeholder 3"/>
          <p:cNvSpPr>
            <a:spLocks noGrp="1"/>
          </p:cNvSpPr>
          <p:nvPr>
            <p:ph type="sldNum" sz="quarter" idx="12"/>
          </p:nvPr>
        </p:nvSpPr>
        <p:spPr/>
        <p:txBody>
          <a:bodyPr/>
          <a:lstStyle/>
          <a:p>
            <a:fld id="{CB93114E-5ADD-4BFF-A248-D97E16B4CFB6}" type="slidenum">
              <a:rPr lang="fa-IR" smtClean="0"/>
              <a:pPr/>
              <a:t>11</a:t>
            </a:fld>
            <a:endParaRPr lang="fa-IR"/>
          </a:p>
        </p:txBody>
      </p:sp>
      <p:pic>
        <p:nvPicPr>
          <p:cNvPr id="6" name="۶۱۱">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0744200" y="5554863"/>
            <a:ext cx="609600" cy="609600"/>
          </a:xfrm>
          <a:prstGeom prst="rect">
            <a:avLst/>
          </a:prstGeom>
        </p:spPr>
      </p:pic>
    </p:spTree>
    <p:extLst>
      <p:ext uri="{BB962C8B-B14F-4D97-AF65-F5344CB8AC3E}">
        <p14:creationId xmlns:p14="http://schemas.microsoft.com/office/powerpoint/2010/main" val="2797452906"/>
      </p:ext>
    </p:extLst>
  </p:cSld>
  <p:clrMapOvr>
    <a:masterClrMapping/>
  </p:clrMapOvr>
  <mc:AlternateContent xmlns:mc="http://schemas.openxmlformats.org/markup-compatibility/2006" xmlns:p14="http://schemas.microsoft.com/office/powerpoint/2010/main">
    <mc:Choice Requires="p14">
      <p:transition spd="slow" p14:dur="2000" advTm="25156"/>
    </mc:Choice>
    <mc:Fallback xmlns="">
      <p:transition spd="slow" advTm="2515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288"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extLst mod="1">
    <p:ext uri="{E180D4A7-C9FB-4DFB-919C-405C955672EB}">
      <p14:showEvtLst xmlns:p14="http://schemas.microsoft.com/office/powerpoint/2010/main">
        <p14:playEvt time="1" objId="6"/>
        <p14:stopEvt time="24292" objId="6"/>
      </p14:showEvtLst>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04800" y="256674"/>
            <a:ext cx="11646568" cy="6304547"/>
          </a:xfrm>
        </p:spPr>
        <p:txBody>
          <a:bodyPr>
            <a:noAutofit/>
          </a:bodyPr>
          <a:lstStyle/>
          <a:p>
            <a:pPr>
              <a:lnSpc>
                <a:spcPct val="150000"/>
              </a:lnSpc>
            </a:pPr>
            <a:r>
              <a:rPr lang="fa-IR" sz="2500" dirty="0" smtClean="0">
                <a:cs typeface="B Yagut" panose="00000400000000000000" pitchFamily="2" charset="-78"/>
              </a:rPr>
              <a:t>3.سه انگشت آخر را ببندید و دو دست را از هم دور کنید تا نخ محکم کشیده شود. به این ترتیب انگشت اشاره و شست هر دو دست آزاد می ماند .</a:t>
            </a:r>
            <a:br>
              <a:rPr lang="fa-IR" sz="2500" dirty="0" smtClean="0">
                <a:cs typeface="B Yagut" panose="00000400000000000000" pitchFamily="2" charset="-78"/>
              </a:rPr>
            </a:br>
            <a:r>
              <a:rPr lang="fa-IR" sz="2500" dirty="0" smtClean="0">
                <a:cs typeface="B Yagut" panose="00000400000000000000" pitchFamily="2" charset="-78"/>
              </a:rPr>
              <a:t/>
            </a:r>
            <a:br>
              <a:rPr lang="fa-IR" sz="2500" dirty="0" smtClean="0">
                <a:cs typeface="B Yagut" panose="00000400000000000000" pitchFamily="2" charset="-78"/>
              </a:rPr>
            </a:br>
            <a:r>
              <a:rPr lang="fa-IR" sz="2500" dirty="0">
                <a:cs typeface="B Yagut" panose="00000400000000000000" pitchFamily="2" charset="-78"/>
              </a:rPr>
              <a:t/>
            </a:r>
            <a:br>
              <a:rPr lang="fa-IR" sz="2500" dirty="0">
                <a:cs typeface="B Yagut" panose="00000400000000000000" pitchFamily="2" charset="-78"/>
              </a:rPr>
            </a:br>
            <a:r>
              <a:rPr lang="fa-IR" sz="2500" dirty="0" smtClean="0">
                <a:cs typeface="B Yagut" panose="00000400000000000000" pitchFamily="2" charset="-78"/>
              </a:rPr>
              <a:t/>
            </a:r>
            <a:br>
              <a:rPr lang="fa-IR" sz="2500" dirty="0" smtClean="0">
                <a:cs typeface="B Yagut" panose="00000400000000000000" pitchFamily="2" charset="-78"/>
              </a:rPr>
            </a:br>
            <a:r>
              <a:rPr lang="fa-IR" sz="2500" dirty="0" smtClean="0">
                <a:cs typeface="B Yagut" panose="00000400000000000000" pitchFamily="2" charset="-78"/>
              </a:rPr>
              <a:t>4. قطعه ای از نخ به طول 2 تا 2/5 سانتیمتر را بین انگشتان شست و اشاره دست ها نگهدارید.</a:t>
            </a:r>
            <a:br>
              <a:rPr lang="fa-IR" sz="2500" dirty="0" smtClean="0">
                <a:cs typeface="B Yagut" panose="00000400000000000000" pitchFamily="2" charset="-78"/>
              </a:rPr>
            </a:br>
            <a:r>
              <a:rPr lang="fa-IR" sz="2500" dirty="0" smtClean="0">
                <a:cs typeface="B Yagut" panose="00000400000000000000" pitchFamily="2" charset="-78"/>
              </a:rPr>
              <a:t/>
            </a:r>
            <a:br>
              <a:rPr lang="fa-IR" sz="2500" dirty="0" smtClean="0">
                <a:cs typeface="B Yagut" panose="00000400000000000000" pitchFamily="2" charset="-78"/>
              </a:rPr>
            </a:br>
            <a:r>
              <a:rPr lang="fa-IR" sz="2500" dirty="0">
                <a:cs typeface="B Yagut" panose="00000400000000000000" pitchFamily="2" charset="-78"/>
              </a:rPr>
              <a:t/>
            </a:r>
            <a:br>
              <a:rPr lang="fa-IR" sz="2500" dirty="0">
                <a:cs typeface="B Yagut" panose="00000400000000000000" pitchFamily="2" charset="-78"/>
              </a:rPr>
            </a:br>
            <a:endParaRPr lang="fa-IR" sz="2500" dirty="0">
              <a:cs typeface="B Yagut" panose="00000400000000000000" pitchFamily="2" charset="-78"/>
            </a:endParaRPr>
          </a:p>
        </p:txBody>
      </p:sp>
      <p:pic>
        <p:nvPicPr>
          <p:cNvPr id="5" name="Picture 4"/>
          <p:cNvPicPr>
            <a:picLocks noChangeAspect="1"/>
          </p:cNvPicPr>
          <p:nvPr/>
        </p:nvPicPr>
        <p:blipFill>
          <a:blip r:embed="rId4" cstate="print"/>
          <a:stretch>
            <a:fillRect/>
          </a:stretch>
        </p:blipFill>
        <p:spPr>
          <a:xfrm>
            <a:off x="1228008" y="1653529"/>
            <a:ext cx="2591025" cy="1652159"/>
          </a:xfrm>
          <a:prstGeom prst="rect">
            <a:avLst/>
          </a:prstGeom>
        </p:spPr>
      </p:pic>
      <p:pic>
        <p:nvPicPr>
          <p:cNvPr id="6" name="Picture 5"/>
          <p:cNvPicPr>
            <a:picLocks noChangeAspect="1"/>
          </p:cNvPicPr>
          <p:nvPr/>
        </p:nvPicPr>
        <p:blipFill>
          <a:blip r:embed="rId5" cstate="print"/>
          <a:stretch>
            <a:fillRect/>
          </a:stretch>
        </p:blipFill>
        <p:spPr>
          <a:xfrm>
            <a:off x="1228008" y="4292375"/>
            <a:ext cx="2755631" cy="1683422"/>
          </a:xfrm>
          <a:prstGeom prst="rect">
            <a:avLst/>
          </a:prstGeom>
        </p:spPr>
      </p:pic>
      <p:sp>
        <p:nvSpPr>
          <p:cNvPr id="2" name="Slide Number Placeholder 1"/>
          <p:cNvSpPr>
            <a:spLocks noGrp="1"/>
          </p:cNvSpPr>
          <p:nvPr>
            <p:ph type="sldNum" sz="quarter" idx="12"/>
          </p:nvPr>
        </p:nvSpPr>
        <p:spPr/>
        <p:txBody>
          <a:bodyPr/>
          <a:lstStyle/>
          <a:p>
            <a:fld id="{CB93114E-5ADD-4BFF-A248-D97E16B4CFB6}" type="slidenum">
              <a:rPr lang="fa-IR" smtClean="0"/>
              <a:pPr/>
              <a:t>12</a:t>
            </a:fld>
            <a:endParaRPr lang="fa-IR"/>
          </a:p>
        </p:txBody>
      </p:sp>
      <p:pic>
        <p:nvPicPr>
          <p:cNvPr id="3" name="۶۱۲">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cstate="print"/>
          <a:stretch>
            <a:fillRect/>
          </a:stretch>
        </p:blipFill>
        <p:spPr>
          <a:xfrm>
            <a:off x="11174569" y="5794083"/>
            <a:ext cx="609600" cy="609600"/>
          </a:xfrm>
          <a:prstGeom prst="rect">
            <a:avLst/>
          </a:prstGeom>
        </p:spPr>
      </p:pic>
    </p:spTree>
    <p:extLst>
      <p:ext uri="{BB962C8B-B14F-4D97-AF65-F5344CB8AC3E}">
        <p14:creationId xmlns:p14="http://schemas.microsoft.com/office/powerpoint/2010/main" val="337767810"/>
      </p:ext>
    </p:extLst>
  </p:cSld>
  <p:clrMapOvr>
    <a:masterClrMapping/>
  </p:clrMapOvr>
  <mc:AlternateContent xmlns:mc="http://schemas.openxmlformats.org/markup-compatibility/2006" xmlns:p14="http://schemas.microsoft.com/office/powerpoint/2010/main">
    <mc:Choice Requires="p14">
      <p:transition spd="slow" p14:dur="2000" advTm="30429"/>
    </mc:Choice>
    <mc:Fallback xmlns="">
      <p:transition spd="slow" advTm="3042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02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extLst mod="1">
    <p:ext uri="{E180D4A7-C9FB-4DFB-919C-405C955672EB}">
      <p14:showEvtLst xmlns:p14="http://schemas.microsoft.com/office/powerpoint/2010/main">
        <p14:playEvt time="0" objId="3"/>
        <p14:stopEvt time="29066" objId="3"/>
      </p14:showEvtLst>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719014" y="609601"/>
            <a:ext cx="10816493" cy="5746750"/>
          </a:xfrm>
        </p:spPr>
        <p:txBody>
          <a:bodyPr>
            <a:normAutofit fontScale="90000"/>
          </a:bodyPr>
          <a:lstStyle/>
          <a:p>
            <a:pPr>
              <a:lnSpc>
                <a:spcPct val="150000"/>
              </a:lnSpc>
            </a:pPr>
            <a:r>
              <a:rPr lang="fa-IR" sz="2500" dirty="0" smtClean="0">
                <a:cs typeface="B Yagut" panose="00000400000000000000" pitchFamily="2" charset="-78"/>
              </a:rPr>
              <a:t>5. برای وارد کردن نخ بین دندان های فک پایین از دو انگشت اشاره و بین دندان های فک بالا از دو انگشت شست استفاده کنید. نخ را با حرکت شبیه اره کشیدن به آرامی به فضای بین دندان ها وارد کنید.</a:t>
            </a:r>
            <a:br>
              <a:rPr lang="fa-IR" sz="2500" dirty="0" smtClean="0">
                <a:cs typeface="B Yagut" panose="00000400000000000000" pitchFamily="2" charset="-78"/>
              </a:rPr>
            </a:br>
            <a:r>
              <a:rPr lang="fa-IR" sz="2500" dirty="0">
                <a:cs typeface="B Yagut" panose="00000400000000000000" pitchFamily="2" charset="-78"/>
              </a:rPr>
              <a:t/>
            </a:r>
            <a:br>
              <a:rPr lang="fa-IR" sz="2500" dirty="0">
                <a:cs typeface="B Yagut" panose="00000400000000000000" pitchFamily="2" charset="-78"/>
              </a:rPr>
            </a:br>
            <a:r>
              <a:rPr lang="fa-IR" sz="2500" dirty="0" smtClean="0">
                <a:cs typeface="B Yagut" panose="00000400000000000000" pitchFamily="2" charset="-78"/>
              </a:rPr>
              <a:t/>
            </a:r>
            <a:br>
              <a:rPr lang="fa-IR" sz="2500" dirty="0" smtClean="0">
                <a:cs typeface="B Yagut" panose="00000400000000000000" pitchFamily="2" charset="-78"/>
              </a:rPr>
            </a:br>
            <a:r>
              <a:rPr lang="fa-IR" sz="2500" dirty="0" smtClean="0">
                <a:cs typeface="B Yagut" panose="00000400000000000000" pitchFamily="2" charset="-78"/>
              </a:rPr>
              <a:t/>
            </a:r>
            <a:br>
              <a:rPr lang="fa-IR" sz="2500" dirty="0" smtClean="0">
                <a:cs typeface="B Yagut" panose="00000400000000000000" pitchFamily="2" charset="-78"/>
              </a:rPr>
            </a:br>
            <a:r>
              <a:rPr lang="fa-IR" sz="2500" dirty="0" smtClean="0">
                <a:cs typeface="B Yagut" panose="00000400000000000000" pitchFamily="2" charset="-78"/>
              </a:rPr>
              <a:t>6. پس از اینکه نخ را وارد فضای بین دندانی کردید ابتدا نخ را به سطح کناری دندان جلویی تکیه داده و به زیر لبه لثه برده و آن را به دیواره دندان چسبانده و چند بار به طرف بالا و پایین حرکت دهید.</a:t>
            </a:r>
            <a:r>
              <a:rPr lang="fa-IR" sz="2500" dirty="0">
                <a:cs typeface="B Yagut" panose="00000400000000000000" pitchFamily="2" charset="-78"/>
              </a:rPr>
              <a:t/>
            </a:r>
            <a:br>
              <a:rPr lang="fa-IR" sz="2500" dirty="0">
                <a:cs typeface="B Yagut" panose="00000400000000000000" pitchFamily="2" charset="-78"/>
              </a:rPr>
            </a:br>
            <a:r>
              <a:rPr lang="fa-IR" sz="2500" dirty="0" smtClean="0">
                <a:cs typeface="B Yagut" panose="00000400000000000000" pitchFamily="2" charset="-78"/>
              </a:rPr>
              <a:t/>
            </a:r>
            <a:br>
              <a:rPr lang="fa-IR" sz="2500" dirty="0" smtClean="0">
                <a:cs typeface="B Yagut" panose="00000400000000000000" pitchFamily="2" charset="-78"/>
              </a:rPr>
            </a:br>
            <a:r>
              <a:rPr lang="fa-IR" sz="2500" dirty="0">
                <a:cs typeface="B Yagut" panose="00000400000000000000" pitchFamily="2" charset="-78"/>
              </a:rPr>
              <a:t/>
            </a:r>
            <a:br>
              <a:rPr lang="fa-IR" sz="2500" dirty="0">
                <a:cs typeface="B Yagut" panose="00000400000000000000" pitchFamily="2" charset="-78"/>
              </a:rPr>
            </a:br>
            <a:endParaRPr lang="fa-IR" sz="2500" dirty="0">
              <a:cs typeface="B Yagut" panose="00000400000000000000" pitchFamily="2" charset="-78"/>
            </a:endParaRPr>
          </a:p>
        </p:txBody>
      </p:sp>
      <p:pic>
        <p:nvPicPr>
          <p:cNvPr id="7"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04162" y="1966065"/>
            <a:ext cx="2716370" cy="15169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8"/>
          <p:cNvPicPr>
            <a:picLocks noChangeAspect="1"/>
          </p:cNvPicPr>
          <p:nvPr/>
        </p:nvPicPr>
        <p:blipFill>
          <a:blip r:embed="rId5" cstate="print"/>
          <a:stretch>
            <a:fillRect/>
          </a:stretch>
        </p:blipFill>
        <p:spPr>
          <a:xfrm>
            <a:off x="1362685" y="4857428"/>
            <a:ext cx="2755631" cy="1498924"/>
          </a:xfrm>
          <a:prstGeom prst="rect">
            <a:avLst/>
          </a:prstGeom>
        </p:spPr>
      </p:pic>
      <p:sp>
        <p:nvSpPr>
          <p:cNvPr id="2" name="Slide Number Placeholder 1"/>
          <p:cNvSpPr>
            <a:spLocks noGrp="1"/>
          </p:cNvSpPr>
          <p:nvPr>
            <p:ph type="sldNum" sz="quarter" idx="12"/>
          </p:nvPr>
        </p:nvSpPr>
        <p:spPr/>
        <p:txBody>
          <a:bodyPr/>
          <a:lstStyle/>
          <a:p>
            <a:fld id="{CB93114E-5ADD-4BFF-A248-D97E16B4CFB6}" type="slidenum">
              <a:rPr lang="fa-IR" smtClean="0"/>
              <a:pPr/>
              <a:t>13</a:t>
            </a:fld>
            <a:endParaRPr lang="fa-IR"/>
          </a:p>
        </p:txBody>
      </p:sp>
      <p:pic>
        <p:nvPicPr>
          <p:cNvPr id="3" name="۶۱۳">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cstate="print"/>
          <a:stretch>
            <a:fillRect/>
          </a:stretch>
        </p:blipFill>
        <p:spPr>
          <a:xfrm>
            <a:off x="11071538" y="5746750"/>
            <a:ext cx="609600" cy="609600"/>
          </a:xfrm>
          <a:prstGeom prst="rect">
            <a:avLst/>
          </a:prstGeom>
        </p:spPr>
      </p:pic>
    </p:spTree>
    <p:extLst>
      <p:ext uri="{BB962C8B-B14F-4D97-AF65-F5344CB8AC3E}">
        <p14:creationId xmlns:p14="http://schemas.microsoft.com/office/powerpoint/2010/main" val="2729086114"/>
      </p:ext>
    </p:extLst>
  </p:cSld>
  <p:clrMapOvr>
    <a:masterClrMapping/>
  </p:clrMapOvr>
  <mc:AlternateContent xmlns:mc="http://schemas.openxmlformats.org/markup-compatibility/2006" xmlns:p14="http://schemas.microsoft.com/office/powerpoint/2010/main">
    <mc:Choice Requires="p14">
      <p:transition spd="slow" p14:dur="2000" advTm="54448"/>
    </mc:Choice>
    <mc:Fallback xmlns="">
      <p:transition spd="slow" advTm="5444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354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extLst mod="1">
    <p:ext uri="{E180D4A7-C9FB-4DFB-919C-405C955672EB}">
      <p14:showEvtLst xmlns:p14="http://schemas.microsoft.com/office/powerpoint/2010/main">
        <p14:playEvt time="0" objId="3"/>
        <p14:stopEvt time="53585" objId="3"/>
      </p14:showEvtLst>
    </p:ext>
  </p:extLs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39446" y="365125"/>
            <a:ext cx="10222523" cy="6356350"/>
          </a:xfrm>
        </p:spPr>
        <p:txBody>
          <a:bodyPr>
            <a:normAutofit/>
          </a:bodyPr>
          <a:lstStyle/>
          <a:p>
            <a:pPr>
              <a:lnSpc>
                <a:spcPct val="150000"/>
              </a:lnSpc>
            </a:pPr>
            <a:r>
              <a:rPr lang="fa-IR" sz="2500" dirty="0" smtClean="0">
                <a:cs typeface="B Yagut" panose="00000400000000000000"/>
              </a:rPr>
              <a:t>7.سپس قسمت تمیز نخ را در همان محل به سطح کناری دندان پشتی بچسبانید و همین کار را تکرار کنید. بعد از آن نخ را از لای دندان ها خارج کنید. </a:t>
            </a:r>
            <a:br>
              <a:rPr lang="fa-IR" sz="2500" dirty="0" smtClean="0">
                <a:cs typeface="B Yagut" panose="00000400000000000000"/>
              </a:rPr>
            </a:br>
            <a:r>
              <a:rPr lang="fa-IR" sz="2500" dirty="0" smtClean="0">
                <a:cs typeface="B Yagut" panose="00000400000000000000"/>
              </a:rPr>
              <a:t>آن قسمت از نخ را که برای این دندان ها استفاده کرده اید جابجا کنید و نخ کشیدن دندان بعدی را شروع کنید. این کار را برای تمام سطوح بین دندان ها تکرار کنید.</a:t>
            </a:r>
            <a:br>
              <a:rPr lang="fa-IR" sz="2500" dirty="0" smtClean="0">
                <a:cs typeface="B Yagut" panose="00000400000000000000"/>
              </a:rPr>
            </a:br>
            <a:r>
              <a:rPr lang="fa-IR" sz="2500" dirty="0" smtClean="0">
                <a:cs typeface="B Yagut" panose="00000400000000000000"/>
              </a:rPr>
              <a:t>پشت آخرین دندان هر فک را نیز مثل دندان های دیگر نخ بکشید</a:t>
            </a:r>
            <a:r>
              <a:rPr lang="fa-IR" sz="2500" dirty="0" smtClean="0">
                <a:cs typeface="B Yagut" panose="00000400000000000000" pitchFamily="2" charset="-78"/>
              </a:rPr>
              <a:t>.</a:t>
            </a:r>
            <a:endParaRPr lang="fa-IR" sz="2500" dirty="0">
              <a:cs typeface="B Yagut" panose="00000400000000000000" pitchFamily="2" charset="-78"/>
            </a:endParaRPr>
          </a:p>
        </p:txBody>
      </p:sp>
      <p:sp>
        <p:nvSpPr>
          <p:cNvPr id="3" name="Slide Number Placeholder 2"/>
          <p:cNvSpPr>
            <a:spLocks noGrp="1"/>
          </p:cNvSpPr>
          <p:nvPr>
            <p:ph type="sldNum" sz="quarter" idx="12"/>
          </p:nvPr>
        </p:nvSpPr>
        <p:spPr/>
        <p:txBody>
          <a:bodyPr/>
          <a:lstStyle/>
          <a:p>
            <a:fld id="{CB93114E-5ADD-4BFF-A248-D97E16B4CFB6}" type="slidenum">
              <a:rPr lang="fa-IR" smtClean="0"/>
              <a:pPr/>
              <a:t>14</a:t>
            </a:fld>
            <a:endParaRPr lang="fa-IR"/>
          </a:p>
        </p:txBody>
      </p:sp>
      <p:pic>
        <p:nvPicPr>
          <p:cNvPr id="4" name="۶۱۴">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148811" y="5746750"/>
            <a:ext cx="609600" cy="609600"/>
          </a:xfrm>
          <a:prstGeom prst="rect">
            <a:avLst/>
          </a:prstGeom>
        </p:spPr>
      </p:pic>
    </p:spTree>
    <p:extLst>
      <p:ext uri="{BB962C8B-B14F-4D97-AF65-F5344CB8AC3E}">
        <p14:creationId xmlns:p14="http://schemas.microsoft.com/office/powerpoint/2010/main" val="1100355514"/>
      </p:ext>
    </p:extLst>
  </p:cSld>
  <p:clrMapOvr>
    <a:masterClrMapping/>
  </p:clrMapOvr>
  <mc:AlternateContent xmlns:mc="http://schemas.openxmlformats.org/markup-compatibility/2006" xmlns:p14="http://schemas.microsoft.com/office/powerpoint/2010/main">
    <mc:Choice Requires="p14">
      <p:transition spd="slow" p14:dur="2000" advTm="38982"/>
    </mc:Choice>
    <mc:Fallback xmlns="">
      <p:transition spd="slow" advTm="3898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870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extLst mod="1">
    <p:ext uri="{E180D4A7-C9FB-4DFB-919C-405C955672EB}">
      <p14:showEvtLst xmlns:p14="http://schemas.microsoft.com/office/powerpoint/2010/main">
        <p14:playEvt time="1" objId="4"/>
        <p14:stopEvt time="38747" objId="4"/>
      </p14:showEvtLst>
    </p:ext>
  </p:extLs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6770" y="273538"/>
            <a:ext cx="12192000" cy="914400"/>
          </a:xfrm>
        </p:spPr>
        <p:txBody>
          <a:bodyPr>
            <a:noAutofit/>
          </a:bodyPr>
          <a:lstStyle/>
          <a:p>
            <a:pPr algn="ctr">
              <a:lnSpc>
                <a:spcPct val="150000"/>
              </a:lnSpc>
            </a:pPr>
            <a:r>
              <a:rPr lang="fa-IR" sz="4000" dirty="0" smtClean="0">
                <a:cs typeface="B Yagut" panose="00000400000000000000" pitchFamily="2" charset="-78"/>
              </a:rPr>
              <a:t/>
            </a:r>
            <a:br>
              <a:rPr lang="fa-IR" sz="4000" dirty="0" smtClean="0">
                <a:cs typeface="B Yagut" panose="00000400000000000000" pitchFamily="2" charset="-78"/>
              </a:rPr>
            </a:br>
            <a:r>
              <a:rPr lang="fa-IR" sz="4000" dirty="0" smtClean="0">
                <a:cs typeface="B Yagut" panose="00000400000000000000" pitchFamily="2" charset="-78"/>
              </a:rPr>
              <a:t>نکته مهم در خصوص نخ دندان</a:t>
            </a:r>
            <a:br>
              <a:rPr lang="fa-IR" sz="4000" dirty="0" smtClean="0">
                <a:cs typeface="B Yagut" panose="00000400000000000000" pitchFamily="2" charset="-78"/>
              </a:rPr>
            </a:br>
            <a:endParaRPr lang="fa-IR" sz="3600" dirty="0">
              <a:cs typeface="B Yagut" panose="00000400000000000000" pitchFamily="2" charset="-78"/>
            </a:endParaRPr>
          </a:p>
        </p:txBody>
      </p:sp>
      <p:sp>
        <p:nvSpPr>
          <p:cNvPr id="4" name="Content Placeholder 3"/>
          <p:cNvSpPr>
            <a:spLocks noGrp="1"/>
          </p:cNvSpPr>
          <p:nvPr>
            <p:ph idx="1"/>
          </p:nvPr>
        </p:nvSpPr>
        <p:spPr>
          <a:xfrm>
            <a:off x="687754" y="1284603"/>
            <a:ext cx="10542953" cy="5694780"/>
          </a:xfrm>
        </p:spPr>
        <p:txBody>
          <a:bodyPr>
            <a:normAutofit/>
          </a:bodyPr>
          <a:lstStyle/>
          <a:p>
            <a:pPr>
              <a:lnSpc>
                <a:spcPct val="160000"/>
              </a:lnSpc>
              <a:buFont typeface="Wingdings" panose="05000000000000000000" pitchFamily="2" charset="2"/>
              <a:buChar char="Ø"/>
            </a:pPr>
            <a:r>
              <a:rPr lang="fa-IR" sz="2500" dirty="0" smtClean="0">
                <a:cs typeface="B Yagut" panose="00000400000000000000"/>
              </a:rPr>
              <a:t>به جای نخ دندان برای تمیز کردن سطوح بین دندانی از هیچ نوع نخ دیگر یا وسایل سخت و نوک تیز استفاده نکنید. خلال دندان نیز به آسانی به لثه آسیب می رساند و استفاده از آن توصیه نمی شود. </a:t>
            </a:r>
          </a:p>
          <a:p>
            <a:pPr>
              <a:lnSpc>
                <a:spcPct val="160000"/>
              </a:lnSpc>
              <a:buFont typeface="Wingdings" panose="05000000000000000000" pitchFamily="2" charset="2"/>
              <a:buChar char="Ø"/>
            </a:pPr>
            <a:r>
              <a:rPr lang="fa-IR" sz="2500" dirty="0" smtClean="0">
                <a:cs typeface="B Yagut" panose="00000400000000000000"/>
              </a:rPr>
              <a:t> استفاده از نخ دندان در کودکان برای نواحی بین دندانی با تماس نزدیک ضروری است که در دوره دندان های شیری نخ دندان تنها برای دندان های خلفی توسط والدین توصیه می شود.</a:t>
            </a:r>
          </a:p>
          <a:p>
            <a:pPr>
              <a:lnSpc>
                <a:spcPct val="160000"/>
              </a:lnSpc>
              <a:buFont typeface="Wingdings" panose="05000000000000000000" pitchFamily="2" charset="2"/>
              <a:buChar char="Ø"/>
            </a:pPr>
            <a:r>
              <a:rPr lang="fa-IR" sz="2500" dirty="0" smtClean="0">
                <a:cs typeface="B Yagut" panose="00000400000000000000"/>
              </a:rPr>
              <a:t>بهتر است روزی دو بار از نخ دندان استفاده کنید. در غیر این صورت حداقل شب ها قبل از خواب ابتدا از نخ دندان استفاده کرده، سپس دندان ها را مسواک کنید.</a:t>
            </a:r>
          </a:p>
          <a:p>
            <a:pPr marL="0" indent="0">
              <a:lnSpc>
                <a:spcPct val="160000"/>
              </a:lnSpc>
              <a:buNone/>
            </a:pPr>
            <a:endParaRPr lang="fa-IR" sz="2500" dirty="0">
              <a:cs typeface="B Yagut" panose="00000400000000000000"/>
            </a:endParaRPr>
          </a:p>
          <a:p>
            <a:pPr marL="0" indent="0">
              <a:lnSpc>
                <a:spcPct val="160000"/>
              </a:lnSpc>
              <a:buNone/>
            </a:pPr>
            <a:endParaRPr lang="fa-IR" sz="2500" dirty="0" smtClean="0">
              <a:cs typeface="B Yagut" panose="00000400000000000000"/>
            </a:endParaRPr>
          </a:p>
          <a:p>
            <a:pPr marL="0" indent="0">
              <a:lnSpc>
                <a:spcPct val="160000"/>
              </a:lnSpc>
              <a:buNone/>
            </a:pPr>
            <a:endParaRPr lang="fa-IR" sz="2500" dirty="0">
              <a:cs typeface="B Yagut" panose="00000400000000000000"/>
            </a:endParaRPr>
          </a:p>
          <a:p>
            <a:pPr marL="0" indent="0">
              <a:lnSpc>
                <a:spcPct val="160000"/>
              </a:lnSpc>
              <a:buNone/>
            </a:pPr>
            <a:endParaRPr lang="fa-IR" sz="2500" dirty="0" smtClean="0">
              <a:cs typeface="B Yagut" panose="00000400000000000000"/>
            </a:endParaRPr>
          </a:p>
        </p:txBody>
      </p:sp>
      <p:sp>
        <p:nvSpPr>
          <p:cNvPr id="3" name="Slide Number Placeholder 2"/>
          <p:cNvSpPr>
            <a:spLocks noGrp="1"/>
          </p:cNvSpPr>
          <p:nvPr>
            <p:ph type="sldNum" sz="quarter" idx="12"/>
          </p:nvPr>
        </p:nvSpPr>
        <p:spPr/>
        <p:txBody>
          <a:bodyPr/>
          <a:lstStyle/>
          <a:p>
            <a:fld id="{CB93114E-5ADD-4BFF-A248-D97E16B4CFB6}" type="slidenum">
              <a:rPr lang="fa-IR" smtClean="0"/>
              <a:pPr/>
              <a:t>15</a:t>
            </a:fld>
            <a:endParaRPr lang="fa-IR"/>
          </a:p>
        </p:txBody>
      </p:sp>
      <p:pic>
        <p:nvPicPr>
          <p:cNvPr id="7" name="۲۰۲۰۰۵۱۰_۰۸۴۳۴۴_‏عادی">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354873" y="6051550"/>
            <a:ext cx="609600" cy="609600"/>
          </a:xfrm>
          <a:prstGeom prst="rect">
            <a:avLst/>
          </a:prstGeom>
        </p:spPr>
      </p:pic>
    </p:spTree>
    <p:extLst>
      <p:ext uri="{BB962C8B-B14F-4D97-AF65-F5344CB8AC3E}">
        <p14:creationId xmlns:p14="http://schemas.microsoft.com/office/powerpoint/2010/main" val="611063518"/>
      </p:ext>
    </p:extLst>
  </p:cSld>
  <p:clrMapOvr>
    <a:masterClrMapping/>
  </p:clrMapOvr>
  <mc:AlternateContent xmlns:mc="http://schemas.openxmlformats.org/markup-compatibility/2006" xmlns:p14="http://schemas.microsoft.com/office/powerpoint/2010/main">
    <mc:Choice Requires="p14">
      <p:transition spd="slow" p14:dur="2000" advTm="54446"/>
    </mc:Choice>
    <mc:Fallback xmlns="">
      <p:transition spd="slow" advTm="5444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4403"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extLst mod="1">
    <p:ext uri="{E180D4A7-C9FB-4DFB-919C-405C955672EB}">
      <p14:showEvtLst xmlns:p14="http://schemas.microsoft.com/office/powerpoint/2010/main">
        <p14:playEvt time="0" objId="7"/>
        <p14:stopEvt time="54442" objId="7"/>
      </p14:showEvtLst>
    </p:ext>
  </p:extLs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3438" y="570300"/>
            <a:ext cx="10515600" cy="757822"/>
          </a:xfrm>
        </p:spPr>
        <p:txBody>
          <a:bodyPr>
            <a:normAutofit/>
          </a:bodyPr>
          <a:lstStyle/>
          <a:p>
            <a:pPr algn="ctr"/>
            <a:r>
              <a:rPr lang="fa-IR" sz="4000" dirty="0" smtClean="0">
                <a:cs typeface="B Yagut" panose="00000400000000000000" pitchFamily="2" charset="-78"/>
              </a:rPr>
              <a:t>خلاصه مطالب و </a:t>
            </a:r>
            <a:r>
              <a:rPr lang="fa-IR" sz="4000" smtClean="0">
                <a:cs typeface="B Yagut" panose="00000400000000000000" pitchFamily="2" charset="-78"/>
              </a:rPr>
              <a:t>نتیجه گیری:</a:t>
            </a:r>
            <a:endParaRPr lang="fa-IR" sz="4000" dirty="0">
              <a:cs typeface="B Yagut" panose="00000400000000000000" pitchFamily="2" charset="-78"/>
            </a:endParaRPr>
          </a:p>
        </p:txBody>
      </p:sp>
      <p:sp>
        <p:nvSpPr>
          <p:cNvPr id="3" name="Content Placeholder 2"/>
          <p:cNvSpPr>
            <a:spLocks noGrp="1"/>
          </p:cNvSpPr>
          <p:nvPr>
            <p:ph idx="1"/>
          </p:nvPr>
        </p:nvSpPr>
        <p:spPr>
          <a:xfrm>
            <a:off x="923192" y="1547929"/>
            <a:ext cx="10345615" cy="5678738"/>
          </a:xfrm>
        </p:spPr>
        <p:txBody>
          <a:bodyPr>
            <a:noAutofit/>
          </a:bodyPr>
          <a:lstStyle/>
          <a:p>
            <a:pPr algn="just">
              <a:lnSpc>
                <a:spcPct val="150000"/>
              </a:lnSpc>
              <a:buFont typeface="Wingdings" panose="05000000000000000000" pitchFamily="2" charset="2"/>
              <a:buChar char="Ø"/>
            </a:pPr>
            <a:r>
              <a:rPr lang="fa-IR" sz="2500" dirty="0" smtClean="0">
                <a:cs typeface="B Yagut" panose="00000400000000000000" pitchFamily="2" charset="-78"/>
              </a:rPr>
              <a:t>مسواک کردن و</a:t>
            </a:r>
            <a:r>
              <a:rPr lang="fa-IR" sz="2500" dirty="0">
                <a:cs typeface="B Yagut" panose="00000400000000000000" pitchFamily="2" charset="-78"/>
              </a:rPr>
              <a:t> </a:t>
            </a:r>
            <a:r>
              <a:rPr lang="fa-IR" sz="2500" dirty="0" smtClean="0">
                <a:cs typeface="B Yagut" panose="00000400000000000000" pitchFamily="2" charset="-78"/>
              </a:rPr>
              <a:t>نخ کشیدن دندان </a:t>
            </a:r>
            <a:r>
              <a:rPr lang="fa-IR" sz="2500" dirty="0">
                <a:cs typeface="B Yagut" panose="00000400000000000000" pitchFamily="2" charset="-78"/>
              </a:rPr>
              <a:t> مهم‌ترین </a:t>
            </a:r>
            <a:r>
              <a:rPr lang="fa-IR" sz="2500" dirty="0" smtClean="0">
                <a:cs typeface="B Yagut" panose="00000400000000000000" pitchFamily="2" charset="-78"/>
              </a:rPr>
              <a:t>راه حفظ </a:t>
            </a:r>
            <a:r>
              <a:rPr lang="fa-IR" sz="2500" dirty="0">
                <a:cs typeface="B Yagut" panose="00000400000000000000" pitchFamily="2" charset="-78"/>
              </a:rPr>
              <a:t>سلامت دهان و دندان‌ها </a:t>
            </a:r>
            <a:r>
              <a:rPr lang="fa-IR" sz="2500" dirty="0" smtClean="0">
                <a:cs typeface="B Yagut" panose="00000400000000000000" pitchFamily="2" charset="-78"/>
              </a:rPr>
              <a:t>می باشد. </a:t>
            </a:r>
          </a:p>
          <a:p>
            <a:pPr algn="just">
              <a:lnSpc>
                <a:spcPct val="150000"/>
              </a:lnSpc>
              <a:buFont typeface="Wingdings" panose="05000000000000000000" pitchFamily="2" charset="2"/>
              <a:buChar char="Ø"/>
            </a:pPr>
            <a:r>
              <a:rPr lang="fa-IR" sz="2500" dirty="0" smtClean="0">
                <a:cs typeface="B Yagut" panose="00000400000000000000" pitchFamily="2" charset="-78"/>
              </a:rPr>
              <a:t>نخ کشیدن دندان </a:t>
            </a:r>
            <a:r>
              <a:rPr lang="fa-IR" sz="2500" dirty="0">
                <a:cs typeface="B Yagut" panose="00000400000000000000" pitchFamily="2" charset="-78"/>
              </a:rPr>
              <a:t>تنها راه برای پاک کردن پلاک و ذرات غذایی است که بین دندان‌ها گیر کرده است. </a:t>
            </a:r>
            <a:endParaRPr lang="fa-IR" sz="2500" dirty="0" smtClean="0">
              <a:cs typeface="B Yagut" panose="00000400000000000000" pitchFamily="2" charset="-78"/>
            </a:endParaRPr>
          </a:p>
          <a:p>
            <a:pPr algn="just">
              <a:lnSpc>
                <a:spcPct val="150000"/>
              </a:lnSpc>
              <a:buFont typeface="Wingdings" panose="05000000000000000000" pitchFamily="2" charset="2"/>
              <a:buChar char="Ø"/>
            </a:pPr>
            <a:r>
              <a:rPr lang="fa-IR" sz="2500" dirty="0" smtClean="0">
                <a:cs typeface="B Yagut" panose="00000400000000000000" pitchFamily="2" charset="-78"/>
              </a:rPr>
              <a:t>روش </a:t>
            </a:r>
            <a:r>
              <a:rPr lang="fa-IR" sz="2500" dirty="0">
                <a:cs typeface="B Yagut" panose="00000400000000000000" pitchFamily="2" charset="-78"/>
              </a:rPr>
              <a:t>صحیح مسواک زدن به این صورت است که تمام سطوح دندانها و لثه بخوبی مسواک زده شود. بنابراین </a:t>
            </a:r>
            <a:r>
              <a:rPr lang="fa-IR" sz="2500" dirty="0" smtClean="0">
                <a:cs typeface="B Yagut" panose="00000400000000000000" pitchFamily="2" charset="-78"/>
              </a:rPr>
              <a:t>مسواک </a:t>
            </a:r>
            <a:r>
              <a:rPr lang="fa-IR" sz="2500" dirty="0">
                <a:cs typeface="B Yagut" panose="00000400000000000000" pitchFamily="2" charset="-78"/>
              </a:rPr>
              <a:t>کردن در فرصت مناسب و با زمان کافی و توأم با آرامش صورت پذیرد، چرا که کیفیت مسواک کردن </a:t>
            </a:r>
            <a:r>
              <a:rPr lang="fa-IR" sz="2500" dirty="0" smtClean="0">
                <a:cs typeface="B Yagut" panose="00000400000000000000" pitchFamily="2" charset="-78"/>
              </a:rPr>
              <a:t>،بهتر </a:t>
            </a:r>
            <a:r>
              <a:rPr lang="fa-IR" sz="2500" dirty="0">
                <a:cs typeface="B Yagut" panose="00000400000000000000" pitchFamily="2" charset="-78"/>
              </a:rPr>
              <a:t>از تعداد دفعات آن اهمیت بیشتری دارد.</a:t>
            </a:r>
          </a:p>
          <a:p>
            <a:pPr>
              <a:lnSpc>
                <a:spcPct val="150000"/>
              </a:lnSpc>
              <a:buFont typeface="Wingdings" panose="05000000000000000000" pitchFamily="2" charset="2"/>
              <a:buChar char="Ø"/>
            </a:pPr>
            <a:endParaRPr lang="fa-IR" sz="2500" dirty="0">
              <a:cs typeface="B Yagut" panose="00000400000000000000" pitchFamily="2" charset="-78"/>
            </a:endParaRPr>
          </a:p>
        </p:txBody>
      </p:sp>
      <p:sp>
        <p:nvSpPr>
          <p:cNvPr id="4" name="Slide Number Placeholder 3"/>
          <p:cNvSpPr>
            <a:spLocks noGrp="1"/>
          </p:cNvSpPr>
          <p:nvPr>
            <p:ph type="sldNum" sz="quarter" idx="12"/>
          </p:nvPr>
        </p:nvSpPr>
        <p:spPr/>
        <p:txBody>
          <a:bodyPr/>
          <a:lstStyle/>
          <a:p>
            <a:fld id="{CB93114E-5ADD-4BFF-A248-D97E16B4CFB6}" type="slidenum">
              <a:rPr lang="fa-IR" smtClean="0"/>
              <a:pPr/>
              <a:t>16</a:t>
            </a:fld>
            <a:endParaRPr lang="fa-IR"/>
          </a:p>
        </p:txBody>
      </p:sp>
      <p:pic>
        <p:nvPicPr>
          <p:cNvPr id="6" name="61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353800" y="6051550"/>
            <a:ext cx="609600" cy="609600"/>
          </a:xfrm>
          <a:prstGeom prst="rect">
            <a:avLst/>
          </a:prstGeom>
        </p:spPr>
      </p:pic>
    </p:spTree>
    <p:extLst>
      <p:ext uri="{BB962C8B-B14F-4D97-AF65-F5344CB8AC3E}">
        <p14:creationId xmlns:p14="http://schemas.microsoft.com/office/powerpoint/2010/main" val="2473237538"/>
      </p:ext>
    </p:extLst>
  </p:cSld>
  <p:clrMapOvr>
    <a:masterClrMapping/>
  </p:clrMapOvr>
  <mc:AlternateContent xmlns:mc="http://schemas.openxmlformats.org/markup-compatibility/2006" xmlns:p14="http://schemas.microsoft.com/office/powerpoint/2010/main">
    <mc:Choice Requires="p14">
      <p:transition spd="slow" p14:dur="2000" advTm="45789"/>
    </mc:Choice>
    <mc:Fallback xmlns="">
      <p:transition spd="slow" advTm="4578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486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extLst mod="1">
    <p:ext uri="{E180D4A7-C9FB-4DFB-919C-405C955672EB}">
      <p14:showEvtLst xmlns:p14="http://schemas.microsoft.com/office/powerpoint/2010/main">
        <p14:playEvt time="10" objId="6"/>
        <p14:stopEvt time="44901" objId="6"/>
      </p14:showEvtLst>
    </p:ext>
  </p:extLs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000" dirty="0" smtClean="0">
                <a:cs typeface="B Yagut" panose="00000400000000000000" pitchFamily="2" charset="-78"/>
              </a:rPr>
              <a:t>پرسش و تمرین:</a:t>
            </a:r>
            <a:endParaRPr lang="fa-IR" sz="4000" dirty="0">
              <a:cs typeface="B Yagut" panose="00000400000000000000" pitchFamily="2" charset="-78"/>
            </a:endParaRPr>
          </a:p>
        </p:txBody>
      </p:sp>
      <p:sp>
        <p:nvSpPr>
          <p:cNvPr id="3" name="Content Placeholder 2"/>
          <p:cNvSpPr>
            <a:spLocks noGrp="1"/>
          </p:cNvSpPr>
          <p:nvPr>
            <p:ph idx="1"/>
          </p:nvPr>
        </p:nvSpPr>
        <p:spPr/>
        <p:txBody>
          <a:bodyPr>
            <a:normAutofit/>
          </a:bodyPr>
          <a:lstStyle/>
          <a:p>
            <a:pPr marL="0" indent="0">
              <a:lnSpc>
                <a:spcPct val="150000"/>
              </a:lnSpc>
              <a:buNone/>
            </a:pPr>
            <a:r>
              <a:rPr lang="fa-IR" sz="2500" dirty="0" smtClean="0">
                <a:cs typeface="B Yagut" panose="00000400000000000000" pitchFamily="2" charset="-78"/>
              </a:rPr>
              <a:t>1- روش مسواک كردن صحیح دندانها را به طور عملي نشان دهيد.</a:t>
            </a:r>
          </a:p>
          <a:p>
            <a:pPr marL="0" indent="0">
              <a:lnSpc>
                <a:spcPct val="150000"/>
              </a:lnSpc>
              <a:buNone/>
            </a:pPr>
            <a:r>
              <a:rPr lang="fa-IR" sz="2500" dirty="0" smtClean="0">
                <a:cs typeface="B Yagut" panose="00000400000000000000" pitchFamily="2" charset="-78"/>
              </a:rPr>
              <a:t>2- روش نخ كشيدن دندان ها را به طور عملي نشان دهيد.</a:t>
            </a:r>
            <a:endParaRPr lang="fa-IR" sz="2500" dirty="0">
              <a:cs typeface="B Yagut" panose="00000400000000000000" pitchFamily="2" charset="-78"/>
            </a:endParaRPr>
          </a:p>
        </p:txBody>
      </p:sp>
      <p:sp>
        <p:nvSpPr>
          <p:cNvPr id="4" name="Slide Number Placeholder 3"/>
          <p:cNvSpPr>
            <a:spLocks noGrp="1"/>
          </p:cNvSpPr>
          <p:nvPr>
            <p:ph type="sldNum" sz="quarter" idx="12"/>
          </p:nvPr>
        </p:nvSpPr>
        <p:spPr/>
        <p:txBody>
          <a:bodyPr/>
          <a:lstStyle/>
          <a:p>
            <a:fld id="{CB93114E-5ADD-4BFF-A248-D97E16B4CFB6}" type="slidenum">
              <a:rPr lang="fa-IR" smtClean="0"/>
              <a:pPr/>
              <a:t>17</a:t>
            </a:fld>
            <a:endParaRPr lang="fa-IR"/>
          </a:p>
        </p:txBody>
      </p:sp>
    </p:spTree>
    <p:extLst>
      <p:ext uri="{BB962C8B-B14F-4D97-AF65-F5344CB8AC3E}">
        <p14:creationId xmlns:p14="http://schemas.microsoft.com/office/powerpoint/2010/main" val="245740340"/>
      </p:ext>
    </p:extLst>
  </p:cSld>
  <p:clrMapOvr>
    <a:masterClrMapping/>
  </p:clrMapOvr>
  <mc:AlternateContent xmlns:mc="http://schemas.openxmlformats.org/markup-compatibility/2006" xmlns:p14="http://schemas.microsoft.com/office/powerpoint/2010/main">
    <mc:Choice Requires="p14">
      <p:transition spd="slow" p14:dur="2000" advTm="9155"/>
    </mc:Choice>
    <mc:Fallback xmlns="">
      <p:transition spd="slow" advTm="9155"/>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000" dirty="0" smtClean="0">
                <a:cs typeface="B Yagut" panose="00000400000000000000" pitchFamily="2" charset="-78"/>
              </a:rPr>
              <a:t>فهرست منابع:</a:t>
            </a:r>
            <a:endParaRPr lang="fa-IR" sz="4000" dirty="0">
              <a:cs typeface="B Yagut" panose="00000400000000000000" pitchFamily="2" charset="-78"/>
            </a:endParaRPr>
          </a:p>
        </p:txBody>
      </p:sp>
      <p:sp>
        <p:nvSpPr>
          <p:cNvPr id="3" name="Content Placeholder 2"/>
          <p:cNvSpPr>
            <a:spLocks noGrp="1"/>
          </p:cNvSpPr>
          <p:nvPr>
            <p:ph idx="1"/>
          </p:nvPr>
        </p:nvSpPr>
        <p:spPr/>
        <p:txBody>
          <a:bodyPr>
            <a:normAutofit/>
          </a:bodyPr>
          <a:lstStyle/>
          <a:p>
            <a:pPr marL="0" indent="0">
              <a:buNone/>
            </a:pPr>
            <a:endParaRPr lang="fa-IR" sz="2500" dirty="0" smtClean="0">
              <a:cs typeface="B Yagut" panose="00000400000000000000"/>
            </a:endParaRPr>
          </a:p>
          <a:p>
            <a:pPr marL="0" indent="0">
              <a:lnSpc>
                <a:spcPct val="150000"/>
              </a:lnSpc>
              <a:buNone/>
            </a:pPr>
            <a:r>
              <a:rPr lang="fa-IR" sz="2500" dirty="0" smtClean="0">
                <a:cs typeface="B Yagut" panose="00000400000000000000"/>
              </a:rPr>
              <a:t>دانستنی های  سلامت دهان دندان ویژه معلمین و مراقبین سلامت سال 1394</a:t>
            </a:r>
          </a:p>
          <a:p>
            <a:pPr marL="0" indent="0">
              <a:buNone/>
            </a:pPr>
            <a:endParaRPr lang="fa-IR" sz="2500" dirty="0">
              <a:cs typeface="B Yagut" panose="00000400000000000000"/>
            </a:endParaRPr>
          </a:p>
        </p:txBody>
      </p:sp>
      <p:sp>
        <p:nvSpPr>
          <p:cNvPr id="4" name="Slide Number Placeholder 3"/>
          <p:cNvSpPr>
            <a:spLocks noGrp="1"/>
          </p:cNvSpPr>
          <p:nvPr>
            <p:ph type="sldNum" sz="quarter" idx="12"/>
          </p:nvPr>
        </p:nvSpPr>
        <p:spPr/>
        <p:txBody>
          <a:bodyPr/>
          <a:lstStyle/>
          <a:p>
            <a:fld id="{CB93114E-5ADD-4BFF-A248-D97E16B4CFB6}" type="slidenum">
              <a:rPr lang="fa-IR" smtClean="0"/>
              <a:pPr/>
              <a:t>18</a:t>
            </a:fld>
            <a:endParaRPr lang="fa-IR"/>
          </a:p>
        </p:txBody>
      </p:sp>
    </p:spTree>
    <p:extLst>
      <p:ext uri="{BB962C8B-B14F-4D97-AF65-F5344CB8AC3E}">
        <p14:creationId xmlns:p14="http://schemas.microsoft.com/office/powerpoint/2010/main" val="3687040486"/>
      </p:ext>
    </p:extLst>
  </p:cSld>
  <p:clrMapOvr>
    <a:masterClrMapping/>
  </p:clrMapOvr>
  <mc:AlternateContent xmlns:mc="http://schemas.openxmlformats.org/markup-compatibility/2006" xmlns:p14="http://schemas.microsoft.com/office/powerpoint/2010/main">
    <mc:Choice Requires="p14">
      <p:transition spd="slow" p14:dur="2000" advTm="8281"/>
    </mc:Choice>
    <mc:Fallback xmlns="">
      <p:transition spd="slow" advTm="8281"/>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98262"/>
            <a:ext cx="10515600" cy="5275821"/>
          </a:xfrm>
        </p:spPr>
        <p:txBody>
          <a:bodyPr>
            <a:noAutofit/>
          </a:bodyPr>
          <a:lstStyle/>
          <a:p>
            <a:pPr>
              <a:lnSpc>
                <a:spcPct val="150000"/>
              </a:lnSpc>
            </a:pPr>
            <a:r>
              <a:rPr lang="fa-IR" sz="2500" dirty="0" smtClean="0">
                <a:latin typeface="B Yagut" panose="00000400000000000000"/>
                <a:cs typeface="B Yagut" panose="00000400000000000000"/>
              </a:rPr>
              <a:t>لطفا نظرات و پیشنهادات خود پیرامون این بسته آموزشی را به آدرس ذیل ارسال کنید.</a:t>
            </a:r>
            <a:br>
              <a:rPr lang="fa-IR" sz="2500" dirty="0" smtClean="0">
                <a:latin typeface="B Yagut" panose="00000400000000000000"/>
                <a:cs typeface="B Yagut" panose="00000400000000000000"/>
              </a:rPr>
            </a:br>
            <a:r>
              <a:rPr lang="fa-IR" sz="2500" dirty="0" smtClean="0">
                <a:latin typeface="B Yagut" panose="00000400000000000000"/>
                <a:cs typeface="B Yagut" panose="00000400000000000000"/>
              </a:rPr>
              <a:t/>
            </a:r>
            <a:br>
              <a:rPr lang="fa-IR" sz="2500" dirty="0" smtClean="0">
                <a:latin typeface="B Yagut" panose="00000400000000000000"/>
                <a:cs typeface="B Yagut" panose="00000400000000000000"/>
              </a:rPr>
            </a:br>
            <a:r>
              <a:rPr lang="fa-IR" sz="2500" dirty="0" smtClean="0">
                <a:latin typeface="B Yagut" panose="00000400000000000000"/>
                <a:cs typeface="B Yagut" panose="00000400000000000000"/>
              </a:rPr>
              <a:t>دانشگاه علوم پزشکی و خدمات بهداشتی درمانی زنجان</a:t>
            </a:r>
            <a:br>
              <a:rPr lang="fa-IR" sz="2500" dirty="0" smtClean="0">
                <a:latin typeface="B Yagut" panose="00000400000000000000"/>
                <a:cs typeface="B Yagut" panose="00000400000000000000"/>
              </a:rPr>
            </a:br>
            <a:r>
              <a:rPr lang="fa-IR" sz="2500" dirty="0" smtClean="0">
                <a:latin typeface="B Yagut" panose="00000400000000000000"/>
                <a:cs typeface="B Yagut" panose="00000400000000000000"/>
              </a:rPr>
              <a:t>یا</a:t>
            </a:r>
            <a:br>
              <a:rPr lang="fa-IR" sz="2500" dirty="0" smtClean="0">
                <a:latin typeface="B Yagut" panose="00000400000000000000"/>
                <a:cs typeface="B Yagut" panose="00000400000000000000"/>
              </a:rPr>
            </a:br>
            <a:r>
              <a:rPr lang="fa-IR" sz="2500" dirty="0" smtClean="0">
                <a:latin typeface="B Yagut" panose="00000400000000000000"/>
                <a:cs typeface="B Yagut" panose="00000400000000000000" pitchFamily="2" charset="-78"/>
              </a:rPr>
              <a:t>پست الکترونیک:</a:t>
            </a:r>
            <a:r>
              <a:rPr lang="en-US" sz="2500" dirty="0" smtClean="0">
                <a:cs typeface="B Yagut" pitchFamily="2" charset="-78"/>
              </a:rPr>
              <a:t> mahneshanf@gmail.com</a:t>
            </a:r>
            <a:r>
              <a:rPr lang="fa-IR" sz="2500" dirty="0" smtClean="0">
                <a:latin typeface="B Yagut" panose="00000400000000000000"/>
                <a:cs typeface="B Yagut" panose="00000400000000000000"/>
              </a:rPr>
              <a:t/>
            </a:r>
            <a:br>
              <a:rPr lang="fa-IR" sz="2500" dirty="0" smtClean="0">
                <a:latin typeface="B Yagut" panose="00000400000000000000"/>
                <a:cs typeface="B Yagut" panose="00000400000000000000"/>
              </a:rPr>
            </a:br>
            <a:endParaRPr lang="fa-IR" sz="2500" dirty="0">
              <a:latin typeface="B Yagut" panose="00000400000000000000"/>
              <a:cs typeface="B Yagut" panose="00000400000000000000"/>
            </a:endParaRPr>
          </a:p>
        </p:txBody>
      </p:sp>
      <p:sp>
        <p:nvSpPr>
          <p:cNvPr id="3" name="Slide Number Placeholder 2"/>
          <p:cNvSpPr>
            <a:spLocks noGrp="1"/>
          </p:cNvSpPr>
          <p:nvPr>
            <p:ph type="sldNum" sz="quarter" idx="12"/>
          </p:nvPr>
        </p:nvSpPr>
        <p:spPr/>
        <p:txBody>
          <a:bodyPr/>
          <a:lstStyle/>
          <a:p>
            <a:fld id="{CB93114E-5ADD-4BFF-A248-D97E16B4CFB6}" type="slidenum">
              <a:rPr lang="fa-IR" smtClean="0"/>
              <a:pPr/>
              <a:t>19</a:t>
            </a:fld>
            <a:endParaRPr lang="fa-IR"/>
          </a:p>
        </p:txBody>
      </p:sp>
    </p:spTree>
    <p:extLst>
      <p:ext uri="{BB962C8B-B14F-4D97-AF65-F5344CB8AC3E}">
        <p14:creationId xmlns:p14="http://schemas.microsoft.com/office/powerpoint/2010/main" val="2326905506"/>
      </p:ext>
    </p:extLst>
  </p:cSld>
  <p:clrMapOvr>
    <a:masterClrMapping/>
  </p:clrMapOvr>
  <mc:AlternateContent xmlns:mc="http://schemas.openxmlformats.org/markup-compatibility/2006" xmlns:p14="http://schemas.microsoft.com/office/powerpoint/2010/main">
    <mc:Choice Requires="p14">
      <p:transition spd="slow" p14:dur="2000" advTm="12441"/>
    </mc:Choice>
    <mc:Fallback xmlns="">
      <p:transition spd="slow" advTm="12441"/>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38200" y="365126"/>
            <a:ext cx="10515600" cy="850900"/>
          </a:xfrm>
        </p:spPr>
        <p:txBody>
          <a:bodyPr>
            <a:normAutofit/>
          </a:bodyPr>
          <a:lstStyle/>
          <a:p>
            <a:pPr algn="ctr"/>
            <a:r>
              <a:rPr lang="fa-IR" sz="4000" dirty="0" smtClean="0">
                <a:cs typeface="B Yagut" panose="00000400000000000000" pitchFamily="2" charset="-78"/>
              </a:rPr>
              <a:t>مشخصات سند </a:t>
            </a:r>
            <a:endParaRPr lang="fa-IR" sz="4000" dirty="0"/>
          </a:p>
        </p:txBody>
      </p:sp>
      <p:sp>
        <p:nvSpPr>
          <p:cNvPr id="6" name="Content Placeholder 5"/>
          <p:cNvSpPr>
            <a:spLocks noGrp="1"/>
          </p:cNvSpPr>
          <p:nvPr>
            <p:ph sz="half" idx="1"/>
          </p:nvPr>
        </p:nvSpPr>
        <p:spPr>
          <a:xfrm>
            <a:off x="838200" y="1553234"/>
            <a:ext cx="5181600" cy="4798924"/>
          </a:xfrm>
        </p:spPr>
        <p:txBody>
          <a:bodyPr>
            <a:normAutofit/>
          </a:bodyPr>
          <a:lstStyle/>
          <a:p>
            <a:pPr lvl="0">
              <a:buNone/>
            </a:pPr>
            <a:r>
              <a:rPr lang="fa-IR" sz="1800" dirty="0">
                <a:solidFill>
                  <a:prstClr val="black"/>
                </a:solidFill>
                <a:cs typeface="B Yagut" panose="00000400000000000000"/>
              </a:rPr>
              <a:t>مشخصات مدرس:</a:t>
            </a:r>
          </a:p>
          <a:p>
            <a:pPr lvl="0"/>
            <a:r>
              <a:rPr lang="fa-IR" sz="1800" dirty="0">
                <a:solidFill>
                  <a:prstClr val="black"/>
                </a:solidFill>
                <a:cs typeface="B Yagut" panose="00000400000000000000"/>
              </a:rPr>
              <a:t>تصویر پرسنلی مدرس:</a:t>
            </a:r>
          </a:p>
          <a:p>
            <a:pPr marL="0" lvl="0" indent="0">
              <a:lnSpc>
                <a:spcPct val="170000"/>
              </a:lnSpc>
              <a:buNone/>
            </a:pPr>
            <a:endParaRPr lang="fa-IR" sz="1800" dirty="0" smtClean="0">
              <a:solidFill>
                <a:prstClr val="black"/>
              </a:solidFill>
              <a:cs typeface="B Yagut" panose="00000400000000000000"/>
            </a:endParaRPr>
          </a:p>
          <a:p>
            <a:pPr marL="0" lvl="0" indent="0">
              <a:lnSpc>
                <a:spcPct val="170000"/>
              </a:lnSpc>
              <a:buNone/>
            </a:pPr>
            <a:endParaRPr lang="fa-IR" sz="1800" dirty="0">
              <a:solidFill>
                <a:prstClr val="black"/>
              </a:solidFill>
              <a:cs typeface="B Yagut" panose="00000400000000000000"/>
            </a:endParaRPr>
          </a:p>
          <a:p>
            <a:pPr lvl="0">
              <a:lnSpc>
                <a:spcPct val="170000"/>
              </a:lnSpc>
            </a:pPr>
            <a:r>
              <a:rPr lang="fa-IR" sz="1800" dirty="0">
                <a:solidFill>
                  <a:prstClr val="black"/>
                </a:solidFill>
                <a:cs typeface="B Yagut" panose="00000400000000000000"/>
              </a:rPr>
              <a:t>نام و نام خانوادگی مدرس: فاطمه ملکی</a:t>
            </a:r>
          </a:p>
          <a:p>
            <a:pPr lvl="0">
              <a:lnSpc>
                <a:spcPct val="170000"/>
              </a:lnSpc>
            </a:pPr>
            <a:r>
              <a:rPr lang="fa-IR" sz="1800" dirty="0">
                <a:solidFill>
                  <a:prstClr val="black"/>
                </a:solidFill>
                <a:cs typeface="B Yagut" panose="00000400000000000000"/>
              </a:rPr>
              <a:t>مدرک تحصیلی: کارشناسی بهداشت عمومی</a:t>
            </a:r>
          </a:p>
          <a:p>
            <a:pPr lvl="0">
              <a:lnSpc>
                <a:spcPct val="170000"/>
              </a:lnSpc>
            </a:pPr>
            <a:r>
              <a:rPr lang="fa-IR" sz="1800" dirty="0">
                <a:solidFill>
                  <a:prstClr val="black"/>
                </a:solidFill>
                <a:cs typeface="B Yagut" panose="00000400000000000000"/>
              </a:rPr>
              <a:t>موقعیت اشتغال سازمانی مدرس:مربی مر کز آموزش بهورزی </a:t>
            </a:r>
            <a:r>
              <a:rPr lang="fa-IR" sz="1800" dirty="0" smtClean="0">
                <a:solidFill>
                  <a:prstClr val="black"/>
                </a:solidFill>
                <a:cs typeface="B Yagut" panose="00000400000000000000"/>
              </a:rPr>
              <a:t>شهرستان ماهنشان،دانشگاه </a:t>
            </a:r>
            <a:r>
              <a:rPr lang="fa-IR" sz="1800" dirty="0">
                <a:solidFill>
                  <a:prstClr val="black"/>
                </a:solidFill>
                <a:cs typeface="B Yagut" panose="00000400000000000000"/>
              </a:rPr>
              <a:t>علوم پزشکی زنجان</a:t>
            </a:r>
          </a:p>
          <a:p>
            <a:pPr marL="0" indent="0">
              <a:buNone/>
            </a:pPr>
            <a:endParaRPr lang="fa-IR" dirty="0"/>
          </a:p>
        </p:txBody>
      </p:sp>
      <p:sp>
        <p:nvSpPr>
          <p:cNvPr id="7" name="Content Placeholder 6"/>
          <p:cNvSpPr>
            <a:spLocks noGrp="1"/>
          </p:cNvSpPr>
          <p:nvPr>
            <p:ph sz="half" idx="2"/>
          </p:nvPr>
        </p:nvSpPr>
        <p:spPr>
          <a:xfrm>
            <a:off x="6172200" y="1549042"/>
            <a:ext cx="5181600" cy="4627921"/>
          </a:xfrm>
        </p:spPr>
        <p:txBody>
          <a:bodyPr>
            <a:normAutofit/>
          </a:bodyPr>
          <a:lstStyle/>
          <a:p>
            <a:pPr lvl="0">
              <a:lnSpc>
                <a:spcPct val="170000"/>
              </a:lnSpc>
              <a:buNone/>
            </a:pPr>
            <a:r>
              <a:rPr lang="fa-IR" sz="1900" dirty="0">
                <a:solidFill>
                  <a:prstClr val="black"/>
                </a:solidFill>
                <a:cs typeface="B Yagut" pitchFamily="2" charset="-78"/>
              </a:rPr>
              <a:t>مشخصات بسته آموزشی:</a:t>
            </a:r>
          </a:p>
          <a:p>
            <a:pPr lvl="0">
              <a:lnSpc>
                <a:spcPct val="170000"/>
              </a:lnSpc>
            </a:pPr>
            <a:r>
              <a:rPr lang="fa-IR" sz="1900" dirty="0">
                <a:solidFill>
                  <a:prstClr val="black"/>
                </a:solidFill>
                <a:cs typeface="B Yagut" pitchFamily="2" charset="-78"/>
              </a:rPr>
              <a:t>حیطه درس: بهداشت دهان و دندان</a:t>
            </a:r>
          </a:p>
          <a:p>
            <a:pPr lvl="0">
              <a:lnSpc>
                <a:spcPct val="170000"/>
              </a:lnSpc>
            </a:pPr>
            <a:r>
              <a:rPr lang="fa-IR" sz="1900" dirty="0" smtClean="0">
                <a:solidFill>
                  <a:prstClr val="black"/>
                </a:solidFill>
                <a:cs typeface="B Yagut" pitchFamily="2" charset="-78"/>
              </a:rPr>
              <a:t>تاریخ:99/2/27</a:t>
            </a:r>
            <a:endParaRPr lang="fa-IR" sz="1900" dirty="0">
              <a:solidFill>
                <a:prstClr val="black"/>
              </a:solidFill>
              <a:cs typeface="B Yagut" pitchFamily="2" charset="-78"/>
            </a:endParaRPr>
          </a:p>
          <a:p>
            <a:pPr lvl="0">
              <a:lnSpc>
                <a:spcPct val="170000"/>
              </a:lnSpc>
            </a:pPr>
            <a:r>
              <a:rPr lang="fa-IR" sz="1900" dirty="0">
                <a:solidFill>
                  <a:prstClr val="black"/>
                </a:solidFill>
                <a:cs typeface="B Yagut" pitchFamily="2" charset="-78"/>
              </a:rPr>
              <a:t>نوبت تهیه: 1</a:t>
            </a:r>
          </a:p>
          <a:p>
            <a:pPr lvl="0" algn="l">
              <a:lnSpc>
                <a:spcPct val="170000"/>
              </a:lnSpc>
            </a:pPr>
            <a:r>
              <a:rPr lang="fa-IR" sz="1900" dirty="0">
                <a:solidFill>
                  <a:prstClr val="black"/>
                </a:solidFill>
                <a:cs typeface="B Yagut" pitchFamily="2" charset="-78"/>
              </a:rPr>
              <a:t>نام </a:t>
            </a:r>
            <a:r>
              <a:rPr lang="fa-IR" sz="1900" dirty="0" smtClean="0">
                <a:solidFill>
                  <a:prstClr val="black"/>
                </a:solidFill>
                <a:cs typeface="B Yagut" pitchFamily="2" charset="-78"/>
              </a:rPr>
              <a:t>فایل:</a:t>
            </a:r>
            <a:r>
              <a:rPr lang="en-US" sz="1900" dirty="0" smtClean="0">
                <a:solidFill>
                  <a:prstClr val="black"/>
                </a:solidFill>
                <a:cs typeface="B Yagut" pitchFamily="2" charset="-78"/>
              </a:rPr>
              <a:t>DH-anjame-tamrinate-amaliye-mesvak </a:t>
            </a:r>
            <a:r>
              <a:rPr lang="en-US" sz="1900" dirty="0" smtClean="0">
                <a:solidFill>
                  <a:prstClr val="black"/>
                </a:solidFill>
                <a:cs typeface="B Yagut" pitchFamily="2" charset="-78"/>
              </a:rPr>
              <a:t>zadan-</a:t>
            </a:r>
            <a:r>
              <a:rPr lang="en-US" sz="1800" dirty="0" smtClean="0">
                <a:solidFill>
                  <a:prstClr val="black"/>
                </a:solidFill>
                <a:cs typeface="B Yagut" pitchFamily="2" charset="-78"/>
              </a:rPr>
              <a:t>va- </a:t>
            </a:r>
            <a:r>
              <a:rPr lang="en-US" sz="1800" dirty="0" smtClean="0">
                <a:solidFill>
                  <a:prstClr val="black"/>
                </a:solidFill>
                <a:cs typeface="B Yagut" pitchFamily="2" charset="-78"/>
              </a:rPr>
              <a:t>nakhe dandan keshidan-edi2</a:t>
            </a:r>
            <a:endParaRPr lang="fa-IR" sz="1800" dirty="0"/>
          </a:p>
        </p:txBody>
      </p:sp>
      <p:pic>
        <p:nvPicPr>
          <p:cNvPr id="8" name="Picture 3" descr="F:\عکس\New Folder\1\Untitled-Scanned-01.jpg"/>
          <p:cNvPicPr>
            <a:picLocks noChangeAspect="1" noChangeArrowheads="1"/>
          </p:cNvPicPr>
          <p:nvPr/>
        </p:nvPicPr>
        <p:blipFill>
          <a:blip r:embed="rId4" cstate="print"/>
          <a:srcRect/>
          <a:stretch>
            <a:fillRect/>
          </a:stretch>
        </p:blipFill>
        <p:spPr bwMode="auto">
          <a:xfrm>
            <a:off x="994803" y="1985460"/>
            <a:ext cx="1060450" cy="1250131"/>
          </a:xfrm>
          <a:prstGeom prst="rect">
            <a:avLst/>
          </a:prstGeom>
          <a:noFill/>
        </p:spPr>
      </p:pic>
      <p:sp>
        <p:nvSpPr>
          <p:cNvPr id="2" name="Slide Number Placeholder 1"/>
          <p:cNvSpPr>
            <a:spLocks noGrp="1"/>
          </p:cNvSpPr>
          <p:nvPr>
            <p:ph type="sldNum" sz="quarter" idx="12"/>
          </p:nvPr>
        </p:nvSpPr>
        <p:spPr/>
        <p:txBody>
          <a:bodyPr/>
          <a:lstStyle/>
          <a:p>
            <a:fld id="{CB93114E-5ADD-4BFF-A248-D97E16B4CFB6}" type="slidenum">
              <a:rPr lang="fa-IR" smtClean="0"/>
              <a:pPr/>
              <a:t>2</a:t>
            </a:fld>
            <a:endParaRPr lang="fa-IR"/>
          </a:p>
        </p:txBody>
      </p:sp>
      <p:pic>
        <p:nvPicPr>
          <p:cNvPr id="3" name="۶۰۲">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1447172" y="6111875"/>
            <a:ext cx="609600" cy="609600"/>
          </a:xfrm>
          <a:prstGeom prst="rect">
            <a:avLst/>
          </a:prstGeom>
        </p:spPr>
      </p:pic>
    </p:spTree>
    <p:extLst>
      <p:ext uri="{BB962C8B-B14F-4D97-AF65-F5344CB8AC3E}">
        <p14:creationId xmlns:p14="http://schemas.microsoft.com/office/powerpoint/2010/main" val="2171482857"/>
      </p:ext>
    </p:extLst>
  </p:cSld>
  <p:clrMapOvr>
    <a:masterClrMapping/>
  </p:clrMapOvr>
  <mc:AlternateContent xmlns:mc="http://schemas.openxmlformats.org/markup-compatibility/2006" xmlns:p14="http://schemas.microsoft.com/office/powerpoint/2010/main">
    <mc:Choice Requires="p14">
      <p:transition spd="slow" p14:dur="2000" advTm="12459"/>
    </mc:Choice>
    <mc:Fallback xmlns="">
      <p:transition spd="slow" advTm="1245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678"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extLst mod="1">
    <p:ext uri="{E180D4A7-C9FB-4DFB-919C-405C955672EB}">
      <p14:showEvtLst xmlns:p14="http://schemas.microsoft.com/office/powerpoint/2010/main">
        <p14:playEvt time="0" objId="3"/>
        <p14:stopEvt time="12459" objId="3"/>
      </p14:showEvtLst>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pPr algn="ctr"/>
            <a:r>
              <a:rPr lang="fa-IR" sz="4000" dirty="0" smtClean="0">
                <a:cs typeface="B Yagut" panose="00000400000000000000"/>
              </a:rPr>
              <a:t>اهداف</a:t>
            </a:r>
            <a:r>
              <a:rPr lang="fa-IR" dirty="0">
                <a:cs typeface="B Yagut" panose="00000400000000000000"/>
              </a:rPr>
              <a:t> </a:t>
            </a:r>
            <a:r>
              <a:rPr lang="fa-IR" dirty="0" smtClean="0">
                <a:cs typeface="B Yagut" panose="00000400000000000000"/>
              </a:rPr>
              <a:t>آموزشی:</a:t>
            </a:r>
            <a:endParaRPr lang="fa-IR" dirty="0">
              <a:cs typeface="B Yagut" panose="00000400000000000000"/>
            </a:endParaRPr>
          </a:p>
        </p:txBody>
      </p:sp>
      <p:sp>
        <p:nvSpPr>
          <p:cNvPr id="6" name="Content Placeholder 5"/>
          <p:cNvSpPr>
            <a:spLocks noGrp="1"/>
          </p:cNvSpPr>
          <p:nvPr>
            <p:ph idx="1"/>
          </p:nvPr>
        </p:nvSpPr>
        <p:spPr>
          <a:xfrm>
            <a:off x="838200" y="1825625"/>
            <a:ext cx="10808368" cy="4351338"/>
          </a:xfrm>
        </p:spPr>
        <p:txBody>
          <a:bodyPr>
            <a:normAutofit/>
          </a:bodyPr>
          <a:lstStyle/>
          <a:p>
            <a:pPr marL="0" indent="0">
              <a:lnSpc>
                <a:spcPct val="150000"/>
              </a:lnSpc>
              <a:buNone/>
            </a:pPr>
            <a:r>
              <a:rPr lang="fa-IR" sz="2500" dirty="0">
                <a:cs typeface="B Yagut" panose="00000400000000000000"/>
              </a:rPr>
              <a:t>پس از پایان این جلسه انتظار می رود فراگیر بتواند</a:t>
            </a:r>
            <a:r>
              <a:rPr lang="fa-IR" sz="2500" dirty="0" smtClean="0">
                <a:cs typeface="B Yagut" panose="00000400000000000000"/>
              </a:rPr>
              <a:t>:</a:t>
            </a:r>
            <a:endParaRPr lang="fa-IR" sz="2500" dirty="0">
              <a:cs typeface="B Yagut" panose="00000400000000000000"/>
            </a:endParaRPr>
          </a:p>
          <a:p>
            <a:pPr marL="0" indent="0">
              <a:lnSpc>
                <a:spcPct val="150000"/>
              </a:lnSpc>
              <a:buNone/>
            </a:pPr>
            <a:r>
              <a:rPr lang="fa-IR" sz="2500" dirty="0" smtClean="0">
                <a:cs typeface="B Yagut" panose="00000400000000000000"/>
              </a:rPr>
              <a:t>1. روش </a:t>
            </a:r>
            <a:r>
              <a:rPr lang="fa-IR" sz="2500" dirty="0">
                <a:cs typeface="B Yagut" panose="00000400000000000000"/>
              </a:rPr>
              <a:t>صحیح</a:t>
            </a:r>
            <a:r>
              <a:rPr lang="fa-IR" sz="2500" dirty="0" smtClean="0">
                <a:cs typeface="B Yagut" panose="00000400000000000000"/>
              </a:rPr>
              <a:t> مسواک زدن دندان ها را به طور عملی نشان دهد.</a:t>
            </a:r>
          </a:p>
          <a:p>
            <a:pPr marL="0" indent="0">
              <a:lnSpc>
                <a:spcPct val="150000"/>
              </a:lnSpc>
              <a:buNone/>
            </a:pPr>
            <a:r>
              <a:rPr lang="fa-IR" sz="2500" dirty="0" smtClean="0">
                <a:cs typeface="B Yagut" panose="00000400000000000000"/>
              </a:rPr>
              <a:t>2. روش </a:t>
            </a:r>
            <a:r>
              <a:rPr lang="fa-IR" sz="2500" dirty="0">
                <a:cs typeface="B Yagut" panose="00000400000000000000"/>
              </a:rPr>
              <a:t>صحیح </a:t>
            </a:r>
            <a:r>
              <a:rPr lang="fa-IR" sz="2500" dirty="0" smtClean="0">
                <a:cs typeface="B Yagut" panose="00000400000000000000"/>
              </a:rPr>
              <a:t>نخ کشیدن دندان </a:t>
            </a:r>
            <a:r>
              <a:rPr lang="fa-IR" sz="2500" dirty="0">
                <a:cs typeface="B Yagut" panose="00000400000000000000"/>
              </a:rPr>
              <a:t>ها را به طور عملی نشان دهد</a:t>
            </a:r>
            <a:r>
              <a:rPr lang="fa-IR" sz="2500" dirty="0">
                <a:cs typeface="B Yagut" panose="00000400000000000000" pitchFamily="2" charset="-78"/>
              </a:rPr>
              <a:t>.</a:t>
            </a:r>
          </a:p>
          <a:p>
            <a:pPr marL="0" indent="0">
              <a:lnSpc>
                <a:spcPct val="150000"/>
              </a:lnSpc>
              <a:buNone/>
            </a:pPr>
            <a:endParaRPr lang="fa-IR" sz="2500" dirty="0" smtClean="0">
              <a:cs typeface="B Yagut" panose="00000400000000000000" pitchFamily="2" charset="-78"/>
            </a:endParaRPr>
          </a:p>
          <a:p>
            <a:pPr marL="0" indent="0">
              <a:lnSpc>
                <a:spcPct val="150000"/>
              </a:lnSpc>
              <a:buNone/>
            </a:pPr>
            <a:endParaRPr lang="fa-IR" sz="2500" dirty="0">
              <a:cs typeface="B Yagut" panose="00000400000000000000" pitchFamily="2" charset="-78"/>
            </a:endParaRPr>
          </a:p>
        </p:txBody>
      </p:sp>
      <p:sp>
        <p:nvSpPr>
          <p:cNvPr id="2" name="Slide Number Placeholder 1"/>
          <p:cNvSpPr>
            <a:spLocks noGrp="1"/>
          </p:cNvSpPr>
          <p:nvPr>
            <p:ph type="sldNum" sz="quarter" idx="12"/>
          </p:nvPr>
        </p:nvSpPr>
        <p:spPr/>
        <p:txBody>
          <a:bodyPr/>
          <a:lstStyle/>
          <a:p>
            <a:fld id="{CB93114E-5ADD-4BFF-A248-D97E16B4CFB6}" type="slidenum">
              <a:rPr lang="fa-IR" smtClean="0"/>
              <a:pPr/>
              <a:t>3</a:t>
            </a:fld>
            <a:endParaRPr lang="fa-IR"/>
          </a:p>
        </p:txBody>
      </p:sp>
      <p:pic>
        <p:nvPicPr>
          <p:cNvPr id="3" name="۶۰۳">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049000" y="5176594"/>
            <a:ext cx="609600" cy="609600"/>
          </a:xfrm>
          <a:prstGeom prst="rect">
            <a:avLst/>
          </a:prstGeom>
        </p:spPr>
      </p:pic>
    </p:spTree>
    <p:extLst>
      <p:ext uri="{BB962C8B-B14F-4D97-AF65-F5344CB8AC3E}">
        <p14:creationId xmlns:p14="http://schemas.microsoft.com/office/powerpoint/2010/main" val="3476998137"/>
      </p:ext>
    </p:extLst>
  </p:cSld>
  <p:clrMapOvr>
    <a:masterClrMapping/>
  </p:clrMapOvr>
  <mc:AlternateContent xmlns:mc="http://schemas.openxmlformats.org/markup-compatibility/2006" xmlns:p14="http://schemas.microsoft.com/office/powerpoint/2010/main">
    <mc:Choice Requires="p14">
      <p:transition spd="slow" p14:dur="2000" advTm="18191"/>
    </mc:Choice>
    <mc:Fallback xmlns="">
      <p:transition spd="slow" advTm="1819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578"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extLst mod="1">
    <p:ext uri="{E180D4A7-C9FB-4DFB-919C-405C955672EB}">
      <p14:showEvtLst xmlns:p14="http://schemas.microsoft.com/office/powerpoint/2010/main">
        <p14:playEvt time="0" objId="3"/>
        <p14:stopEvt time="17621" objId="3"/>
      </p14:showEvtLst>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000" dirty="0" smtClean="0">
                <a:cs typeface="B Yagut" pitchFamily="2" charset="-78"/>
              </a:rPr>
              <a:t>فهرست عناوین:</a:t>
            </a:r>
            <a:endParaRPr lang="fa-IR" sz="4000" dirty="0"/>
          </a:p>
        </p:txBody>
      </p:sp>
      <p:sp>
        <p:nvSpPr>
          <p:cNvPr id="3" name="Content Placeholder 2"/>
          <p:cNvSpPr>
            <a:spLocks noGrp="1"/>
          </p:cNvSpPr>
          <p:nvPr>
            <p:ph idx="1"/>
          </p:nvPr>
        </p:nvSpPr>
        <p:spPr/>
        <p:txBody>
          <a:bodyPr/>
          <a:lstStyle/>
          <a:p>
            <a:pPr>
              <a:lnSpc>
                <a:spcPct val="150000"/>
              </a:lnSpc>
              <a:buFont typeface="Wingdings" panose="05000000000000000000" pitchFamily="2" charset="2"/>
              <a:buChar char="Ø"/>
            </a:pPr>
            <a:r>
              <a:rPr lang="fa-IR" dirty="0" smtClean="0">
                <a:cs typeface="B Yagut" panose="00000400000000000000"/>
              </a:rPr>
              <a:t>مقدمه</a:t>
            </a:r>
          </a:p>
          <a:p>
            <a:pPr>
              <a:lnSpc>
                <a:spcPct val="150000"/>
              </a:lnSpc>
              <a:buFont typeface="Wingdings" panose="05000000000000000000" pitchFamily="2" charset="2"/>
              <a:buChar char="Ø"/>
            </a:pPr>
            <a:r>
              <a:rPr lang="fa-IR" dirty="0" smtClean="0">
                <a:cs typeface="B Yagut" panose="00000400000000000000"/>
              </a:rPr>
              <a:t>روش صحیح </a:t>
            </a:r>
            <a:r>
              <a:rPr lang="fa-IR" dirty="0">
                <a:cs typeface="B Yagut" panose="00000400000000000000"/>
              </a:rPr>
              <a:t>مسواک زدن دندان </a:t>
            </a:r>
            <a:r>
              <a:rPr lang="fa-IR" dirty="0" smtClean="0">
                <a:cs typeface="B Yagut" panose="00000400000000000000"/>
              </a:rPr>
              <a:t>ها</a:t>
            </a:r>
            <a:endParaRPr lang="fa-IR" dirty="0">
              <a:cs typeface="B Yagut" panose="00000400000000000000"/>
            </a:endParaRPr>
          </a:p>
          <a:p>
            <a:pPr>
              <a:lnSpc>
                <a:spcPct val="150000"/>
              </a:lnSpc>
              <a:buFont typeface="Wingdings" panose="05000000000000000000" pitchFamily="2" charset="2"/>
              <a:buChar char="Ø"/>
            </a:pPr>
            <a:r>
              <a:rPr lang="fa-IR" dirty="0" smtClean="0">
                <a:cs typeface="B Yagut" panose="00000400000000000000"/>
              </a:rPr>
              <a:t>روش </a:t>
            </a:r>
            <a:r>
              <a:rPr lang="fa-IR" dirty="0">
                <a:cs typeface="B Yagut" panose="00000400000000000000"/>
              </a:rPr>
              <a:t>صحیح </a:t>
            </a:r>
            <a:r>
              <a:rPr lang="fa-IR" dirty="0" smtClean="0">
                <a:cs typeface="B Yagut" panose="00000400000000000000"/>
              </a:rPr>
              <a:t>نخ کشیدن دندان ها</a:t>
            </a:r>
            <a:endParaRPr lang="fa-IR" dirty="0">
              <a:cs typeface="B Yagut" panose="00000400000000000000"/>
            </a:endParaRPr>
          </a:p>
        </p:txBody>
      </p:sp>
      <p:sp>
        <p:nvSpPr>
          <p:cNvPr id="4" name="Slide Number Placeholder 3"/>
          <p:cNvSpPr>
            <a:spLocks noGrp="1"/>
          </p:cNvSpPr>
          <p:nvPr>
            <p:ph type="sldNum" sz="quarter" idx="12"/>
          </p:nvPr>
        </p:nvSpPr>
        <p:spPr/>
        <p:txBody>
          <a:bodyPr/>
          <a:lstStyle/>
          <a:p>
            <a:fld id="{CB93114E-5ADD-4BFF-A248-D97E16B4CFB6}" type="slidenum">
              <a:rPr lang="fa-IR" smtClean="0"/>
              <a:pPr/>
              <a:t>4</a:t>
            </a:fld>
            <a:endParaRPr lang="fa-IR"/>
          </a:p>
        </p:txBody>
      </p:sp>
      <p:pic>
        <p:nvPicPr>
          <p:cNvPr id="5" name="۶۰۴">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200327" y="5872163"/>
            <a:ext cx="609600" cy="609600"/>
          </a:xfrm>
          <a:prstGeom prst="rect">
            <a:avLst/>
          </a:prstGeom>
        </p:spPr>
      </p:pic>
    </p:spTree>
    <p:extLst>
      <p:ext uri="{BB962C8B-B14F-4D97-AF65-F5344CB8AC3E}">
        <p14:creationId xmlns:p14="http://schemas.microsoft.com/office/powerpoint/2010/main" val="2302804395"/>
      </p:ext>
    </p:extLst>
  </p:cSld>
  <p:clrMapOvr>
    <a:masterClrMapping/>
  </p:clrMapOvr>
  <mc:AlternateContent xmlns:mc="http://schemas.openxmlformats.org/markup-compatibility/2006" xmlns:p14="http://schemas.microsoft.com/office/powerpoint/2010/main">
    <mc:Choice Requires="p14">
      <p:transition spd="slow" p14:dur="2000" advTm="12841"/>
    </mc:Choice>
    <mc:Fallback xmlns="">
      <p:transition spd="slow" advTm="1284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538"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extLst mod="1">
    <p:ext uri="{E180D4A7-C9FB-4DFB-919C-405C955672EB}">
      <p14:showEvtLst xmlns:p14="http://schemas.microsoft.com/office/powerpoint/2010/main">
        <p14:playEvt time="0" objId="5"/>
        <p14:stopEvt time="12562" objId="5"/>
      </p14:showEvtLst>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4629" y="169741"/>
            <a:ext cx="10515600" cy="943768"/>
          </a:xfrm>
        </p:spPr>
        <p:txBody>
          <a:bodyPr>
            <a:normAutofit/>
          </a:bodyPr>
          <a:lstStyle/>
          <a:p>
            <a:pPr algn="ctr"/>
            <a:r>
              <a:rPr lang="fa-IR" sz="4000" dirty="0" smtClean="0">
                <a:cs typeface="B Yagut"/>
              </a:rPr>
              <a:t>مقدمه</a:t>
            </a:r>
            <a:endParaRPr lang="fa-IR" sz="4000" dirty="0">
              <a:cs typeface="B Yagut"/>
            </a:endParaRPr>
          </a:p>
        </p:txBody>
      </p:sp>
      <p:sp>
        <p:nvSpPr>
          <p:cNvPr id="3" name="Content Placeholder 2"/>
          <p:cNvSpPr>
            <a:spLocks noGrp="1"/>
          </p:cNvSpPr>
          <p:nvPr>
            <p:ph idx="1"/>
          </p:nvPr>
        </p:nvSpPr>
        <p:spPr>
          <a:xfrm>
            <a:off x="750275" y="996278"/>
            <a:ext cx="10824307" cy="5047457"/>
          </a:xfrm>
        </p:spPr>
        <p:txBody>
          <a:bodyPr>
            <a:noAutofit/>
          </a:bodyPr>
          <a:lstStyle/>
          <a:p>
            <a:pPr marL="0" indent="0" algn="just">
              <a:lnSpc>
                <a:spcPct val="150000"/>
              </a:lnSpc>
              <a:buNone/>
            </a:pPr>
            <a:r>
              <a:rPr lang="fa-IR" dirty="0" smtClean="0">
                <a:cs typeface="B Yagut"/>
              </a:rPr>
              <a:t>کمتر کسی را می توان یافت که در طی شبانه روز مسواک نزند، ولی چیزی که کمتر به آن توجه می شود، نحوه صحیح مسواک زدن می باشد، مسواک زدن به روش نادرست، باعث مشکلاتی می‌شود، اگر مسواک کردن دندان ها محکم و شدید باشد، لایه‌ی سطحی لثه و دندان از بین می رود .پس بنابراین یادگیری مسواک زدن صحیح، کمک شایانی در امر بهداشت دهان و دندان خواهد داشت.</a:t>
            </a:r>
          </a:p>
          <a:p>
            <a:pPr algn="just">
              <a:lnSpc>
                <a:spcPct val="150000"/>
              </a:lnSpc>
              <a:buNone/>
            </a:pPr>
            <a:r>
              <a:rPr lang="fa-IR" dirty="0" smtClean="0">
                <a:cs typeface="B Yagut"/>
              </a:rPr>
              <a:t>سطوح بین دندانی به هیچ وجه با مسواک تمیز نمی شوند و تنها با استفاده از نخ دندان می توان این سطوح را تمیز کرد لذا آگاهی از روش صحیح نخ کشیدن دندان ضروری است.  </a:t>
            </a:r>
            <a:endParaRPr lang="fa-IR" dirty="0">
              <a:cs typeface="B Yagut"/>
            </a:endParaRPr>
          </a:p>
        </p:txBody>
      </p:sp>
      <p:sp>
        <p:nvSpPr>
          <p:cNvPr id="4" name="Slide Number Placeholder 3"/>
          <p:cNvSpPr>
            <a:spLocks noGrp="1"/>
          </p:cNvSpPr>
          <p:nvPr>
            <p:ph type="sldNum" sz="quarter" idx="12"/>
          </p:nvPr>
        </p:nvSpPr>
        <p:spPr/>
        <p:txBody>
          <a:bodyPr/>
          <a:lstStyle/>
          <a:p>
            <a:fld id="{CB93114E-5ADD-4BFF-A248-D97E16B4CFB6}" type="slidenum">
              <a:rPr lang="fa-IR" smtClean="0"/>
              <a:pPr/>
              <a:t>5</a:t>
            </a:fld>
            <a:endParaRPr lang="fa-IR"/>
          </a:p>
        </p:txBody>
      </p:sp>
      <p:pic>
        <p:nvPicPr>
          <p:cNvPr id="5" name="۶۰۵">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353800" y="6111875"/>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55583"/>
    </mc:Choice>
    <mc:Fallback xmlns="">
      <p:transition spd="slow" advTm="5558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461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extLst mod="1">
    <p:ext uri="{E180D4A7-C9FB-4DFB-919C-405C955672EB}">
      <p14:showEvtLst xmlns:p14="http://schemas.microsoft.com/office/powerpoint/2010/main">
        <p14:playEvt time="0" objId="5"/>
        <p14:stopEvt time="54647" objId="5"/>
      </p14:showEvtLst>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025793"/>
          </a:xfrm>
        </p:spPr>
        <p:txBody>
          <a:bodyPr>
            <a:normAutofit/>
          </a:bodyPr>
          <a:lstStyle/>
          <a:p>
            <a:pPr algn="ctr"/>
            <a:r>
              <a:rPr lang="fa-IR" sz="4000" dirty="0" smtClean="0">
                <a:cs typeface="B Yagut" panose="00000400000000000000" pitchFamily="2" charset="-78"/>
              </a:rPr>
              <a:t>روش صحیح مسواک کردن</a:t>
            </a:r>
            <a:endParaRPr lang="fa-IR" sz="4000" dirty="0">
              <a:cs typeface="B Yagut" panose="00000400000000000000" pitchFamily="2" charset="-78"/>
            </a:endParaRPr>
          </a:p>
        </p:txBody>
      </p:sp>
      <p:sp>
        <p:nvSpPr>
          <p:cNvPr id="3" name="Content Placeholder 2"/>
          <p:cNvSpPr>
            <a:spLocks noGrp="1"/>
          </p:cNvSpPr>
          <p:nvPr>
            <p:ph idx="1"/>
          </p:nvPr>
        </p:nvSpPr>
        <p:spPr>
          <a:xfrm>
            <a:off x="838200" y="1390918"/>
            <a:ext cx="10423769" cy="5203065"/>
          </a:xfrm>
        </p:spPr>
        <p:txBody>
          <a:bodyPr>
            <a:normAutofit/>
          </a:bodyPr>
          <a:lstStyle/>
          <a:p>
            <a:pPr>
              <a:lnSpc>
                <a:spcPct val="150000"/>
              </a:lnSpc>
            </a:pPr>
            <a:r>
              <a:rPr lang="fa-IR" sz="2500" dirty="0">
                <a:cs typeface="B Yagut" panose="00000400000000000000"/>
              </a:rPr>
              <a:t>ابتدا دهان را با آب بشوئید ، سپس به اندازه </a:t>
            </a:r>
            <a:r>
              <a:rPr lang="fa-IR" sz="2500" dirty="0" smtClean="0">
                <a:cs typeface="B Yagut" panose="00000400000000000000"/>
              </a:rPr>
              <a:t>یک </a:t>
            </a:r>
            <a:r>
              <a:rPr lang="fa-IR" sz="2500" dirty="0">
                <a:cs typeface="B Yagut" panose="00000400000000000000"/>
              </a:rPr>
              <a:t>نخود خمير </a:t>
            </a:r>
            <a:r>
              <a:rPr lang="fa-IR" sz="2500" dirty="0" smtClean="0">
                <a:cs typeface="B Yagut" panose="00000400000000000000"/>
              </a:rPr>
              <a:t>دندان روی مسواک قرار داده </a:t>
            </a:r>
            <a:r>
              <a:rPr lang="fa-IR" sz="2500" dirty="0">
                <a:cs typeface="B Yagut" panose="00000400000000000000"/>
              </a:rPr>
              <a:t>و خمير دندان را به داخل </a:t>
            </a:r>
            <a:r>
              <a:rPr lang="fa-IR" sz="2500" dirty="0" smtClean="0">
                <a:cs typeface="B Yagut" panose="00000400000000000000"/>
              </a:rPr>
              <a:t>موهای مسواک فرو ببرید.</a:t>
            </a:r>
          </a:p>
          <a:p>
            <a:pPr marL="0" indent="0">
              <a:lnSpc>
                <a:spcPct val="150000"/>
              </a:lnSpc>
              <a:buNone/>
            </a:pPr>
            <a:endParaRPr lang="fa-IR" sz="2500" dirty="0" smtClean="0">
              <a:cs typeface="B Yagut" panose="00000400000000000000"/>
            </a:endParaRPr>
          </a:p>
          <a:p>
            <a:pPr>
              <a:lnSpc>
                <a:spcPct val="150000"/>
              </a:lnSpc>
            </a:pPr>
            <a:r>
              <a:rPr lang="fa-IR" sz="2500" dirty="0" smtClean="0">
                <a:cs typeface="B Yagut" panose="00000400000000000000"/>
              </a:rPr>
              <a:t>دندان های بالا و پایين باید جداگانه مسواک شود. مسواک كردن از قسمت عقب یک سمت دهان شروع می شود و به ترتیب كلیه سطوح خارجی، داخلی و جونده كلیه دندان ها مسواک زده می شود، به نحوی که سر مسواک دو تا سه دندان را در هر مرحله تمیز نماید</a:t>
            </a:r>
            <a:r>
              <a:rPr lang="fa-IR" sz="2500" dirty="0" smtClean="0">
                <a:cs typeface="B Yagut" panose="00000400000000000000" pitchFamily="2" charset="-78"/>
              </a:rPr>
              <a:t>.</a:t>
            </a:r>
            <a:endParaRPr lang="fa-IR" sz="2500" dirty="0">
              <a:cs typeface="B Yagut" panose="00000400000000000000" pitchFamily="2" charset="-78"/>
            </a:endParaRPr>
          </a:p>
          <a:p>
            <a:pPr>
              <a:lnSpc>
                <a:spcPct val="150000"/>
              </a:lnSpc>
            </a:pPr>
            <a:endParaRPr lang="fa-IR" sz="2500" dirty="0">
              <a:cs typeface="B Yagut" panose="00000400000000000000" pitchFamily="2" charset="-78"/>
            </a:endParaRPr>
          </a:p>
        </p:txBody>
      </p:sp>
      <p:pic>
        <p:nvPicPr>
          <p:cNvPr id="4" name="Picture 3"/>
          <p:cNvPicPr>
            <a:picLocks noChangeAspect="1"/>
          </p:cNvPicPr>
          <p:nvPr/>
        </p:nvPicPr>
        <p:blipFill>
          <a:blip r:embed="rId4" cstate="print"/>
          <a:stretch>
            <a:fillRect/>
          </a:stretch>
        </p:blipFill>
        <p:spPr>
          <a:xfrm>
            <a:off x="1017431" y="2182345"/>
            <a:ext cx="2768958" cy="1353652"/>
          </a:xfrm>
          <a:prstGeom prst="rect">
            <a:avLst/>
          </a:prstGeom>
        </p:spPr>
      </p:pic>
      <p:pic>
        <p:nvPicPr>
          <p:cNvPr id="5" name="Picture 4"/>
          <p:cNvPicPr>
            <a:picLocks noChangeAspect="1"/>
          </p:cNvPicPr>
          <p:nvPr/>
        </p:nvPicPr>
        <p:blipFill>
          <a:blip r:embed="rId5" cstate="print"/>
          <a:stretch>
            <a:fillRect/>
          </a:stretch>
        </p:blipFill>
        <p:spPr>
          <a:xfrm>
            <a:off x="1120463" y="5048518"/>
            <a:ext cx="2562895" cy="1405050"/>
          </a:xfrm>
          <a:prstGeom prst="rect">
            <a:avLst/>
          </a:prstGeom>
        </p:spPr>
      </p:pic>
      <p:sp>
        <p:nvSpPr>
          <p:cNvPr id="6" name="Slide Number Placeholder 5"/>
          <p:cNvSpPr>
            <a:spLocks noGrp="1"/>
          </p:cNvSpPr>
          <p:nvPr>
            <p:ph type="sldNum" sz="quarter" idx="12"/>
          </p:nvPr>
        </p:nvSpPr>
        <p:spPr/>
        <p:txBody>
          <a:bodyPr/>
          <a:lstStyle/>
          <a:p>
            <a:fld id="{CB93114E-5ADD-4BFF-A248-D97E16B4CFB6}" type="slidenum">
              <a:rPr lang="fa-IR" smtClean="0"/>
              <a:pPr/>
              <a:t>6</a:t>
            </a:fld>
            <a:endParaRPr lang="fa-IR"/>
          </a:p>
        </p:txBody>
      </p:sp>
      <p:pic>
        <p:nvPicPr>
          <p:cNvPr id="7" name="۶۰۶">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cstate="print"/>
          <a:stretch>
            <a:fillRect/>
          </a:stretch>
        </p:blipFill>
        <p:spPr>
          <a:xfrm>
            <a:off x="11261969" y="5617059"/>
            <a:ext cx="609600" cy="609600"/>
          </a:xfrm>
          <a:prstGeom prst="rect">
            <a:avLst/>
          </a:prstGeom>
        </p:spPr>
      </p:pic>
    </p:spTree>
    <p:extLst>
      <p:ext uri="{BB962C8B-B14F-4D97-AF65-F5344CB8AC3E}">
        <p14:creationId xmlns:p14="http://schemas.microsoft.com/office/powerpoint/2010/main" val="571687887"/>
      </p:ext>
    </p:extLst>
  </p:cSld>
  <p:clrMapOvr>
    <a:masterClrMapping/>
  </p:clrMapOvr>
  <mc:AlternateContent xmlns:mc="http://schemas.openxmlformats.org/markup-compatibility/2006" xmlns:p14="http://schemas.microsoft.com/office/powerpoint/2010/main">
    <mc:Choice Requires="p14">
      <p:transition spd="slow" p14:dur="2000" advTm="43295"/>
    </mc:Choice>
    <mc:Fallback xmlns="">
      <p:transition spd="slow" advTm="4329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2237"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extLst mod="1">
    <p:ext uri="{E180D4A7-C9FB-4DFB-919C-405C955672EB}">
      <p14:showEvtLst xmlns:p14="http://schemas.microsoft.com/office/powerpoint/2010/main">
        <p14:playEvt time="0" objId="7"/>
        <p14:stopEvt time="42278" objId="7"/>
      </p14:showEvtLst>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6185" y="336062"/>
            <a:ext cx="9784861" cy="6476523"/>
          </a:xfrm>
        </p:spPr>
        <p:txBody>
          <a:bodyPr>
            <a:normAutofit/>
          </a:bodyPr>
          <a:lstStyle/>
          <a:p>
            <a:pPr>
              <a:lnSpc>
                <a:spcPct val="150000"/>
              </a:lnSpc>
            </a:pPr>
            <a:r>
              <a:rPr lang="fa-IR" sz="2500" dirty="0" smtClean="0">
                <a:cs typeface="B Yagut" panose="00000400000000000000"/>
              </a:rPr>
              <a:t>هنگام مسواک کردن باید موهای مسواک با زاویه 45 درجه نسبت به محور طولی دندان در محل اتصال لثه و دندان قرار گیرد.</a:t>
            </a:r>
            <a:br>
              <a:rPr lang="fa-IR" sz="2500" dirty="0" smtClean="0">
                <a:cs typeface="B Yagut" panose="00000400000000000000"/>
              </a:rPr>
            </a:br>
            <a:r>
              <a:rPr lang="fa-IR" sz="2500" dirty="0">
                <a:cs typeface="B Yagut" panose="00000400000000000000"/>
              </a:rPr>
              <a:t/>
            </a:r>
            <a:br>
              <a:rPr lang="fa-IR" sz="2500" dirty="0">
                <a:cs typeface="B Yagut" panose="00000400000000000000"/>
              </a:rPr>
            </a:br>
            <a:r>
              <a:rPr lang="fa-IR" sz="2500" dirty="0" smtClean="0">
                <a:cs typeface="B Yagut" panose="00000400000000000000"/>
              </a:rPr>
              <a:t/>
            </a:r>
            <a:br>
              <a:rPr lang="fa-IR" sz="2500" dirty="0" smtClean="0">
                <a:cs typeface="B Yagut" panose="00000400000000000000"/>
              </a:rPr>
            </a:br>
            <a:r>
              <a:rPr lang="fa-IR" sz="2500" dirty="0" smtClean="0">
                <a:cs typeface="B Yagut" panose="00000400000000000000"/>
              </a:rPr>
              <a:t/>
            </a:r>
            <a:br>
              <a:rPr lang="fa-IR" sz="2500" dirty="0" smtClean="0">
                <a:cs typeface="B Yagut" panose="00000400000000000000"/>
              </a:rPr>
            </a:br>
            <a:r>
              <a:rPr lang="fa-IR" sz="2500" dirty="0" smtClean="0">
                <a:cs typeface="B Yagut" panose="00000400000000000000"/>
              </a:rPr>
              <a:t>بعد از قرار دادن مسواک روی دندان و لثه، ابتدا حرکت لرزشی(حرکات سریع و کوتاه به سمت عقب و جلو بدون جابجایی مسواک) در محل باید صورت بگیرد و سپس با حرکت مچ دست، موهای مسواک روی سطح دندان از سمت لثه به طرف سطوح جونده چرخانده شود.</a:t>
            </a:r>
            <a:endParaRPr lang="fa-IR" sz="2500" dirty="0">
              <a:cs typeface="B Yagut" panose="00000400000000000000"/>
            </a:endParaRPr>
          </a:p>
        </p:txBody>
      </p:sp>
      <p:sp>
        <p:nvSpPr>
          <p:cNvPr id="3" name="AutoShape 2" descr="https://ortodonsi.com/images/easyblog_articles/475/dandanyy_20171028-071957_1.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a-IR"/>
          </a:p>
        </p:txBody>
      </p:sp>
      <p:pic>
        <p:nvPicPr>
          <p:cNvPr id="4" name="Picture 3"/>
          <p:cNvPicPr>
            <a:picLocks noChangeAspect="1"/>
          </p:cNvPicPr>
          <p:nvPr/>
        </p:nvPicPr>
        <p:blipFill>
          <a:blip r:embed="rId4" cstate="print"/>
          <a:stretch>
            <a:fillRect/>
          </a:stretch>
        </p:blipFill>
        <p:spPr>
          <a:xfrm>
            <a:off x="502898" y="2191879"/>
            <a:ext cx="3078502" cy="1457575"/>
          </a:xfrm>
          <a:prstGeom prst="rect">
            <a:avLst/>
          </a:prstGeom>
        </p:spPr>
      </p:pic>
      <p:sp>
        <p:nvSpPr>
          <p:cNvPr id="5" name="Slide Number Placeholder 4"/>
          <p:cNvSpPr>
            <a:spLocks noGrp="1"/>
          </p:cNvSpPr>
          <p:nvPr>
            <p:ph type="sldNum" sz="quarter" idx="12"/>
          </p:nvPr>
        </p:nvSpPr>
        <p:spPr/>
        <p:txBody>
          <a:bodyPr/>
          <a:lstStyle/>
          <a:p>
            <a:fld id="{CB93114E-5ADD-4BFF-A248-D97E16B4CFB6}" type="slidenum">
              <a:rPr lang="fa-IR" smtClean="0"/>
              <a:pPr/>
              <a:t>7</a:t>
            </a:fld>
            <a:endParaRPr lang="fa-IR"/>
          </a:p>
        </p:txBody>
      </p:sp>
      <p:pic>
        <p:nvPicPr>
          <p:cNvPr id="6" name="۶۰۷">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9925428" y="5835528"/>
            <a:ext cx="609600" cy="609600"/>
          </a:xfrm>
          <a:prstGeom prst="rect">
            <a:avLst/>
          </a:prstGeom>
        </p:spPr>
      </p:pic>
    </p:spTree>
    <p:extLst>
      <p:ext uri="{BB962C8B-B14F-4D97-AF65-F5344CB8AC3E}">
        <p14:creationId xmlns:p14="http://schemas.microsoft.com/office/powerpoint/2010/main" val="2894792545"/>
      </p:ext>
    </p:extLst>
  </p:cSld>
  <p:clrMapOvr>
    <a:masterClrMapping/>
  </p:clrMapOvr>
  <mc:AlternateContent xmlns:mc="http://schemas.openxmlformats.org/markup-compatibility/2006" xmlns:p14="http://schemas.microsoft.com/office/powerpoint/2010/main">
    <mc:Choice Requires="p14">
      <p:transition spd="slow" p14:dur="2000" advTm="43222"/>
    </mc:Choice>
    <mc:Fallback xmlns="">
      <p:transition spd="slow" advTm="4322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270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extLst mod="1">
    <p:ext uri="{E180D4A7-C9FB-4DFB-919C-405C955672EB}">
      <p14:showEvtLst xmlns:p14="http://schemas.microsoft.com/office/powerpoint/2010/main">
        <p14:playEvt time="0" objId="6"/>
        <p14:stopEvt time="42744" objId="6"/>
      </p14:showEvtLst>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39446" y="208547"/>
            <a:ext cx="10256427" cy="6512928"/>
          </a:xfrm>
        </p:spPr>
        <p:txBody>
          <a:bodyPr>
            <a:normAutofit/>
          </a:bodyPr>
          <a:lstStyle/>
          <a:p>
            <a:pPr>
              <a:lnSpc>
                <a:spcPct val="150000"/>
              </a:lnSpc>
            </a:pPr>
            <a:r>
              <a:rPr lang="fa-IR" sz="2500" dirty="0" smtClean="0">
                <a:cs typeface="B Yagut" panose="00000400000000000000"/>
              </a:rPr>
              <a:t>تمیز کردن سطوح داخلی دندان ها هم مانند مسواک کردن سطوح خارجی آن صورت می گیرد.</a:t>
            </a:r>
            <a:r>
              <a:rPr lang="fa-IR" sz="2500" dirty="0">
                <a:cs typeface="B Yagut" panose="00000400000000000000"/>
              </a:rPr>
              <a:t/>
            </a:r>
            <a:br>
              <a:rPr lang="fa-IR" sz="2500" dirty="0">
                <a:cs typeface="B Yagut" panose="00000400000000000000"/>
              </a:rPr>
            </a:br>
            <a:r>
              <a:rPr lang="fa-IR" sz="2500" dirty="0" smtClean="0">
                <a:cs typeface="B Yagut" panose="00000400000000000000"/>
              </a:rPr>
              <a:t>ولی برای سطوح داخلی دندان های جلو، مسواک را باید به صورت عمود بر روی سطح داخلی دندان ها قرار داد و با حرکات بالا و پایین این سطوح را تمیز کرد.</a:t>
            </a:r>
            <a:br>
              <a:rPr lang="fa-IR" sz="2500" dirty="0" smtClean="0">
                <a:cs typeface="B Yagut" panose="00000400000000000000"/>
              </a:rPr>
            </a:br>
            <a:r>
              <a:rPr lang="fa-IR" sz="2500" dirty="0">
                <a:cs typeface="B Yagut" panose="00000400000000000000"/>
              </a:rPr>
              <a:t/>
            </a:r>
            <a:br>
              <a:rPr lang="fa-IR" sz="2500" dirty="0">
                <a:cs typeface="B Yagut" panose="00000400000000000000"/>
              </a:rPr>
            </a:br>
            <a:r>
              <a:rPr lang="fa-IR" sz="2500" dirty="0" smtClean="0">
                <a:cs typeface="B Yagut" panose="00000400000000000000"/>
              </a:rPr>
              <a:t/>
            </a:r>
            <a:br>
              <a:rPr lang="fa-IR" sz="2500" dirty="0" smtClean="0">
                <a:cs typeface="B Yagut" panose="00000400000000000000"/>
              </a:rPr>
            </a:br>
            <a:r>
              <a:rPr lang="fa-IR" sz="2500" dirty="0">
                <a:cs typeface="B Yagut" panose="00000400000000000000"/>
              </a:rPr>
              <a:t/>
            </a:r>
            <a:br>
              <a:rPr lang="fa-IR" sz="2500" dirty="0">
                <a:cs typeface="B Yagut" panose="00000400000000000000"/>
              </a:rPr>
            </a:br>
            <a:endParaRPr lang="fa-IR" sz="2500" dirty="0">
              <a:cs typeface="B Yagut" panose="00000400000000000000"/>
            </a:endParaRPr>
          </a:p>
        </p:txBody>
      </p:sp>
      <p:pic>
        <p:nvPicPr>
          <p:cNvPr id="5" name="Picture 4"/>
          <p:cNvPicPr>
            <a:picLocks noChangeAspect="1"/>
          </p:cNvPicPr>
          <p:nvPr/>
        </p:nvPicPr>
        <p:blipFill>
          <a:blip r:embed="rId4" cstate="print"/>
          <a:stretch>
            <a:fillRect/>
          </a:stretch>
        </p:blipFill>
        <p:spPr>
          <a:xfrm>
            <a:off x="4154906" y="4106053"/>
            <a:ext cx="2504312" cy="1841953"/>
          </a:xfrm>
          <a:prstGeom prst="rect">
            <a:avLst/>
          </a:prstGeom>
        </p:spPr>
      </p:pic>
      <p:pic>
        <p:nvPicPr>
          <p:cNvPr id="6" name="Picture 5"/>
          <p:cNvPicPr>
            <a:picLocks noChangeAspect="1"/>
          </p:cNvPicPr>
          <p:nvPr/>
        </p:nvPicPr>
        <p:blipFill>
          <a:blip r:embed="rId5" cstate="print"/>
          <a:stretch>
            <a:fillRect/>
          </a:stretch>
        </p:blipFill>
        <p:spPr>
          <a:xfrm>
            <a:off x="1243517" y="4106053"/>
            <a:ext cx="2526378" cy="1841953"/>
          </a:xfrm>
          <a:prstGeom prst="rect">
            <a:avLst/>
          </a:prstGeom>
        </p:spPr>
      </p:pic>
      <p:sp>
        <p:nvSpPr>
          <p:cNvPr id="3" name="Slide Number Placeholder 2"/>
          <p:cNvSpPr>
            <a:spLocks noGrp="1"/>
          </p:cNvSpPr>
          <p:nvPr>
            <p:ph type="sldNum" sz="quarter" idx="12"/>
          </p:nvPr>
        </p:nvSpPr>
        <p:spPr/>
        <p:txBody>
          <a:bodyPr/>
          <a:lstStyle/>
          <a:p>
            <a:fld id="{CB93114E-5ADD-4BFF-A248-D97E16B4CFB6}" type="slidenum">
              <a:rPr lang="fa-IR" smtClean="0"/>
              <a:pPr/>
              <a:t>8</a:t>
            </a:fld>
            <a:endParaRPr lang="fa-IR"/>
          </a:p>
        </p:txBody>
      </p:sp>
      <p:pic>
        <p:nvPicPr>
          <p:cNvPr id="4" name="۶۰۸">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cstate="print"/>
          <a:stretch>
            <a:fillRect/>
          </a:stretch>
        </p:blipFill>
        <p:spPr>
          <a:xfrm>
            <a:off x="10686273" y="5450212"/>
            <a:ext cx="609600" cy="609600"/>
          </a:xfrm>
          <a:prstGeom prst="rect">
            <a:avLst/>
          </a:prstGeom>
        </p:spPr>
      </p:pic>
    </p:spTree>
    <p:extLst>
      <p:ext uri="{BB962C8B-B14F-4D97-AF65-F5344CB8AC3E}">
        <p14:creationId xmlns:p14="http://schemas.microsoft.com/office/powerpoint/2010/main" val="2709962612"/>
      </p:ext>
    </p:extLst>
  </p:cSld>
  <p:clrMapOvr>
    <a:masterClrMapping/>
  </p:clrMapOvr>
  <mc:AlternateContent xmlns:mc="http://schemas.openxmlformats.org/markup-compatibility/2006" xmlns:p14="http://schemas.microsoft.com/office/powerpoint/2010/main">
    <mc:Choice Requires="p14">
      <p:transition spd="slow" p14:dur="2000" advTm="24056"/>
    </mc:Choice>
    <mc:Fallback xmlns="">
      <p:transition spd="slow" advTm="2405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61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extLst mod="1">
    <p:ext uri="{E180D4A7-C9FB-4DFB-919C-405C955672EB}">
      <p14:showEvtLst xmlns:p14="http://schemas.microsoft.com/office/powerpoint/2010/main">
        <p14:playEvt time="1" objId="4"/>
        <p14:stopEvt time="24056" objId="4"/>
      </p14:showEvtLst>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5815" y="365125"/>
            <a:ext cx="11097847" cy="6164012"/>
          </a:xfrm>
        </p:spPr>
        <p:txBody>
          <a:bodyPr>
            <a:normAutofit/>
          </a:bodyPr>
          <a:lstStyle/>
          <a:p>
            <a:pPr>
              <a:lnSpc>
                <a:spcPct val="150000"/>
              </a:lnSpc>
            </a:pPr>
            <a:r>
              <a:rPr lang="fa-IR" sz="2500" dirty="0" smtClean="0">
                <a:cs typeface="B Yagut" panose="00000400000000000000"/>
              </a:rPr>
              <a:t>برای مسواک کردن سطح جونده، موهای مسواک را در تماس با سطوح جونده قرار داده و کمی فشار دهید تا موهای مسواک به خوبی به داخل شیارهای سطح جونده وارد شود. سپس چند بار مسواک را به جلو و عقب بکشید تا به خوبی تمیز شود.</a:t>
            </a:r>
            <a:r>
              <a:rPr lang="fa-IR" dirty="0" smtClean="0"/>
              <a:t/>
            </a:r>
            <a:br>
              <a:rPr lang="fa-IR" dirty="0" smtClean="0"/>
            </a:br>
            <a:r>
              <a:rPr lang="fa-IR" dirty="0"/>
              <a:t/>
            </a:r>
            <a:br>
              <a:rPr lang="fa-IR" dirty="0"/>
            </a:br>
            <a:r>
              <a:rPr lang="fa-IR" dirty="0" smtClean="0"/>
              <a:t/>
            </a:r>
            <a:br>
              <a:rPr lang="fa-IR" dirty="0" smtClean="0"/>
            </a:br>
            <a:endParaRPr lang="fa-IR" dirty="0"/>
          </a:p>
        </p:txBody>
      </p:sp>
      <p:pic>
        <p:nvPicPr>
          <p:cNvPr id="3" name="Picture 2"/>
          <p:cNvPicPr>
            <a:picLocks noChangeAspect="1"/>
          </p:cNvPicPr>
          <p:nvPr/>
        </p:nvPicPr>
        <p:blipFill>
          <a:blip r:embed="rId4" cstate="print"/>
          <a:stretch>
            <a:fillRect/>
          </a:stretch>
        </p:blipFill>
        <p:spPr>
          <a:xfrm>
            <a:off x="966594" y="3893065"/>
            <a:ext cx="3945228" cy="1993967"/>
          </a:xfrm>
          <a:prstGeom prst="rect">
            <a:avLst/>
          </a:prstGeom>
        </p:spPr>
      </p:pic>
      <p:sp>
        <p:nvSpPr>
          <p:cNvPr id="4" name="Slide Number Placeholder 3"/>
          <p:cNvSpPr>
            <a:spLocks noGrp="1"/>
          </p:cNvSpPr>
          <p:nvPr>
            <p:ph type="sldNum" sz="quarter" idx="12"/>
          </p:nvPr>
        </p:nvSpPr>
        <p:spPr/>
        <p:txBody>
          <a:bodyPr/>
          <a:lstStyle/>
          <a:p>
            <a:fld id="{CB93114E-5ADD-4BFF-A248-D97E16B4CFB6}" type="slidenum">
              <a:rPr lang="fa-IR" smtClean="0"/>
              <a:pPr/>
              <a:t>9</a:t>
            </a:fld>
            <a:endParaRPr lang="fa-IR"/>
          </a:p>
        </p:txBody>
      </p:sp>
      <p:pic>
        <p:nvPicPr>
          <p:cNvPr id="5" name="۶۰۹">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1181347" y="5582232"/>
            <a:ext cx="609600" cy="609600"/>
          </a:xfrm>
          <a:prstGeom prst="rect">
            <a:avLst/>
          </a:prstGeom>
        </p:spPr>
      </p:pic>
    </p:spTree>
    <p:extLst>
      <p:ext uri="{BB962C8B-B14F-4D97-AF65-F5344CB8AC3E}">
        <p14:creationId xmlns:p14="http://schemas.microsoft.com/office/powerpoint/2010/main" val="1842552966"/>
      </p:ext>
    </p:extLst>
  </p:cSld>
  <p:clrMapOvr>
    <a:masterClrMapping/>
  </p:clrMapOvr>
  <mc:AlternateContent xmlns:mc="http://schemas.openxmlformats.org/markup-compatibility/2006" xmlns:p14="http://schemas.microsoft.com/office/powerpoint/2010/main">
    <mc:Choice Requires="p14">
      <p:transition spd="slow" p14:dur="2000" advTm="24952"/>
    </mc:Choice>
    <mc:Fallback xmlns="">
      <p:transition spd="slow" advTm="2495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009"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extLst mod="1">
    <p:ext uri="{E180D4A7-C9FB-4DFB-919C-405C955672EB}">
      <p14:showEvtLst xmlns:p14="http://schemas.microsoft.com/office/powerpoint/2010/main">
        <p14:playEvt time="10" objId="5"/>
        <p14:stopEvt time="24058" objId="5"/>
      </p14:showEvtLst>
    </p:ext>
  </p:extLs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پرونده" ma:contentTypeID="0x01010038EE485FB9274448B5E5B0FF0ECB3346" ma:contentTypeVersion="3" ma:contentTypeDescription="یک سند جدید ایجاد کنید." ma:contentTypeScope="" ma:versionID="879a17dea37dbf3eb3c9d0be085887ae">
  <xsd:schema xmlns:xsd="http://www.w3.org/2001/XMLSchema" xmlns:xs="http://www.w3.org/2001/XMLSchema" xmlns:p="http://schemas.microsoft.com/office/2006/metadata/properties" xmlns:ns2="1047730d-92e1-4018-9084-d932fd3a7f58" xmlns:ns3="12fdc5dc-769e-4543-b10d-fbea3dac4417" targetNamespace="http://schemas.microsoft.com/office/2006/metadata/properties" ma:root="true" ma:fieldsID="05a1c3cdee81c85cb937771a12b2679b" ns2:_="" ns3:_="">
    <xsd:import namespace="1047730d-92e1-4018-9084-d932fd3a7f58"/>
    <xsd:import namespace="12fdc5dc-769e-4543-b10d-fbea3dac4417"/>
    <xsd:element name="properties">
      <xsd:complexType>
        <xsd:sequence>
          <xsd:element name="documentManagement">
            <xsd:complexType>
              <xsd:all>
                <xsd:element ref="ns2:_dlc_DocId" minOccurs="0"/>
                <xsd:element ref="ns2:_dlc_DocIdUrl" minOccurs="0"/>
                <xsd:element ref="ns2:_dlc_DocIdPersistId" minOccurs="0"/>
                <xsd:element ref="ns3:_x0646__x0648__x0639__x0020__x062d__x06cc__x0637__x0647_"/>
                <xsd:element ref="ns3:_x062f__x0627__x0646__x0634__x06af__x0627__x0647_"/>
                <xsd:element ref="ns3:_x0646__x0648__x0639__x0020__x0641__x0627__x06cc__x0644_"/>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047730d-92e1-4018-9084-d932fd3a7f58" elementFormDefault="qualified">
    <xsd:import namespace="http://schemas.microsoft.com/office/2006/documentManagement/types"/>
    <xsd:import namespace="http://schemas.microsoft.com/office/infopath/2007/PartnerControls"/>
    <xsd:element name="_dlc_DocId" ma:index="8" nillable="true" ma:displayName="مقدار شناسه سند" ma:description="مقدار شناسه سند تعیین شده برای این آیتم." ma:internalName="_dlc_DocId" ma:readOnly="true">
      <xsd:simpleType>
        <xsd:restriction base="dms:Text"/>
      </xsd:simpleType>
    </xsd:element>
    <xsd:element name="_dlc_DocIdUrl" ma:index="9" nillable="true" ma:displayName="شناسه سند" ma:description="پیوند دائمی به این سند."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حفظ شناسه" ma:description="نگهداری شناسه در حین افزودن."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12fdc5dc-769e-4543-b10d-fbea3dac4417" elementFormDefault="qualified">
    <xsd:import namespace="http://schemas.microsoft.com/office/2006/documentManagement/types"/>
    <xsd:import namespace="http://schemas.microsoft.com/office/infopath/2007/PartnerControls"/>
    <xsd:element name="_x0646__x0648__x0639__x0020__x062d__x06cc__x0637__x0647_" ma:index="11" ma:displayName="نوع حیطه" ma:default="عوامل بيماري‌زاي زنده، اصول گندزدايي و استريليزاسيون" ma:format="Dropdown" ma:internalName="_x0646__x0648__x0639__x0020__x062d__x06cc__x0637__x0647_">
      <xsd:simpleType>
        <xsd:restriction base="dms:Choice">
          <xsd:enumeration value="عوامل بيماري‌زاي زنده، اصول گندزدايي و استريليزاسيون"/>
          <xsd:enumeration value="آمار حياتي، اپيدميولوژی و روش تحقيق"/>
          <xsd:enumeration value="آناتومی و فیزیولوژی"/>
          <xsd:enumeration value="برنامه‌ريزي عملياتي و مديريت ارتقاء‌ كیفيت خدمات در خانه‌هاي بهداشت"/>
          <xsd:enumeration value="بهداشت دهان و دندان"/>
          <xsd:enumeration value="ارتقاء بهداشت فردي و شيوه زندگي سالم"/>
          <xsd:enumeration value="بهداشت حرفه‌اي"/>
          <xsd:enumeration value="بهداشت محيط"/>
          <xsd:enumeration value="بيماري‌هاي واگير"/>
          <xsd:enumeration value="کار با کامپیوتر و اينترنت؛ آشنايي با نرم‌افزارهاي نظام شبكه"/>
          <xsd:enumeration value="داروشناسي براي خانه‌هاي بهداشت"/>
          <xsd:enumeration value="ارتقاء سلامت، توانمندسازي جامعه و توسعه مشاركت افراد و سازمان‌ها"/>
          <xsd:enumeration value="كمك‌هاي اوليه و اقدامات امدادي"/>
          <xsd:enumeration value="ايمن سازي و بيماري‌هاي قابل پيشگيري با واكسن"/>
          <xsd:enumeration value="مديريت خطر بلايا"/>
          <xsd:enumeration value="مراقبت‌هاي ادغام يافته سلامت مادران"/>
          <xsd:enumeration value="مراقبت‌هاي ادغام يافته سلامت جوانان"/>
          <xsd:enumeration value="مباني بهداشت و كار در روستا"/>
          <xsd:enumeration value="مراقبت‌هاي ادغام يافته سلامت كودكان"/>
          <xsd:enumeration value="مراقبت‌هاي ادغام يافته سلامت ميانسالان"/>
          <xsd:enumeration value="مراقبت‌هاي ادغام يافته سلامت نوجوانان و مدارس"/>
          <xsd:enumeration value="مراقبت‌هاي ادغام يافته سلامت سالمندان"/>
          <xsd:enumeration value="بيماري‌هاي غيرواگير"/>
          <xsd:enumeration value="اصول تغذیه"/>
          <xsd:enumeration value="پرستاري از بيمار"/>
          <xsd:enumeration value="سلامت باروري"/>
          <xsd:enumeration value="رويكرد به شكايات شايع و درمان‌هاي ساده علامتي"/>
          <xsd:enumeration value="سلامت روان"/>
          <xsd:enumeration value="نحوه معاینات فیزیکی"/>
          <xsd:enumeration value="سایر موارد"/>
          <xsd:enumeration value="دستوالعمل آماده سازی پاورپوینت"/>
          <xsd:enumeration value="سلامت میانسالان"/>
        </xsd:restriction>
      </xsd:simpleType>
    </xsd:element>
    <xsd:element name="_x062f__x0627__x0646__x0634__x06af__x0627__x0647_" ma:index="12" ma:displayName="دانشگاه" ma:format="Dropdown" ma:internalName="_x062f__x0627__x0646__x0634__x06af__x0627__x0647_">
      <xsd:simpleType>
        <xsd:restriction base="dms:Choice">
          <xsd:enumeration value="آبادان"/>
          <xsd:enumeration value="آذربایجان غربی"/>
          <xsd:enumeration value="اردبیل"/>
          <xsd:enumeration value="اسدآباد"/>
          <xsd:enumeration value="اسفراين"/>
          <xsd:enumeration value="اصفهان"/>
          <xsd:enumeration value="البرز"/>
          <xsd:enumeration value="اهواز"/>
          <xsd:enumeration value="ايرانشهر"/>
          <xsd:enumeration value="ایران"/>
          <xsd:enumeration value="ایلام"/>
          <xsd:enumeration value="بابل"/>
          <xsd:enumeration value="بم"/>
          <xsd:enumeration value="بهبهان"/>
          <xsd:enumeration value="بوشهر"/>
          <xsd:enumeration value="بیرجند"/>
          <xsd:enumeration value="تبریز"/>
          <xsd:enumeration value="تربت جام"/>
          <xsd:enumeration value="تربت حیدریه"/>
          <xsd:enumeration value="تهران"/>
          <xsd:enumeration value="جهرم"/>
          <xsd:enumeration value="جیرفت"/>
          <xsd:enumeration value="چهارمحال و بختیاری"/>
          <xsd:enumeration value="خراسان شمالی"/>
          <xsd:enumeration value="خلخال"/>
          <xsd:enumeration value="خمين"/>
          <xsd:enumeration value="خوی"/>
          <xsd:enumeration value="دزفول"/>
          <xsd:enumeration value="رفسنجان"/>
          <xsd:enumeration value="زابل"/>
          <xsd:enumeration value="زاهدان"/>
          <xsd:enumeration value="زنجان"/>
          <xsd:enumeration value="ساوه"/>
          <xsd:enumeration value="سبزوار"/>
          <xsd:enumeration value="سراب"/>
          <xsd:enumeration value="سمنان"/>
          <xsd:enumeration value="سيرجان"/>
          <xsd:enumeration value="شاهرود"/>
          <xsd:enumeration value="شهید بهشتی"/>
          <xsd:enumeration value="شوشتر"/>
          <xsd:enumeration value="شیراز"/>
          <xsd:enumeration value="فسا"/>
          <xsd:enumeration value="قزوین"/>
          <xsd:enumeration value="قم"/>
          <xsd:enumeration value="گراش"/>
          <xsd:enumeration value="گلستان"/>
          <xsd:enumeration value="گناباد"/>
          <xsd:enumeration value="گیلان"/>
          <xsd:enumeration value="لارستان"/>
          <xsd:enumeration value="لرستان"/>
          <xsd:enumeration value="مازندران"/>
          <xsd:enumeration value="مراغه"/>
          <xsd:enumeration value="مرکزی"/>
          <xsd:enumeration value="مشهد"/>
          <xsd:enumeration value="نیشابور"/>
          <xsd:enumeration value="هرمزگان"/>
          <xsd:enumeration value="همدان"/>
          <xsd:enumeration value="کاشان"/>
          <xsd:enumeration value="کردستان"/>
          <xsd:enumeration value="کرمان"/>
          <xsd:enumeration value="کرمانشاه"/>
          <xsd:enumeration value="کهگیلویه و بویراحمد"/>
          <xsd:enumeration value="یزد"/>
          <xsd:enumeration value="ستاد وزارت بهداشت درمان و آموزش پزشکی"/>
        </xsd:restriction>
      </xsd:simpleType>
    </xsd:element>
    <xsd:element name="_x0646__x0648__x0639__x0020__x0641__x0627__x06cc__x0644_" ma:index="13" ma:displayName="نوع فایل" ma:default="فیلم" ma:format="Dropdown" ma:internalName="_x0646__x0648__x0639__x0020__x0641__x0627__x06cc__x0644_">
      <xsd:simpleType>
        <xsd:restriction base="dms:Choice">
          <xsd:enumeration value="فیلم"/>
          <xsd:enumeration value="عکس"/>
          <xsd:enumeration value="پاورپوینت"/>
          <xsd:enumeration value="مستند و راهنما"/>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نوع محتویات"/>
        <xsd:element ref="dc:title" minOccurs="0" maxOccurs="1" ma:index="4" ma:displayName="عنوان"/>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x062f__x0627__x0646__x0634__x06af__x0627__x0647_ xmlns="12fdc5dc-769e-4543-b10d-fbea3dac4417">زنجان</_x062f__x0627__x0646__x0634__x06af__x0627__x0647_>
    <_x0646__x0648__x0639__x0020__x062d__x06cc__x0637__x0647_ xmlns="12fdc5dc-769e-4543-b10d-fbea3dac4417">بهداشت دهان و دندان</_x0646__x0648__x0639__x0020__x062d__x06cc__x0637__x0647_>
    <_x0646__x0648__x0639__x0020__x0641__x0627__x06cc__x0644_ xmlns="12fdc5dc-769e-4543-b10d-fbea3dac4417">پاورپوینت</_x0646__x0648__x0639__x0020__x0641__x0627__x06cc__x0644_>
    <_dlc_DocId xmlns="1047730d-92e1-4018-9084-d932fd3a7f58">5NN7CDR5NKU2-831-516</_dlc_DocId>
    <_dlc_DocIdUrl xmlns="1047730d-92e1-4018-9084-d932fd3a7f58">
      <Url>http://www.health.gov.ir/hnd/_layouts/DocIdRedir.aspx?ID=5NN7CDR5NKU2-831-516</Url>
      <Description>5NN7CDR5NKU2-831-516</Description>
    </_dlc_DocIdUrl>
  </documentManagement>
</p:properties>
</file>

<file path=customXml/itemProps1.xml><?xml version="1.0" encoding="utf-8"?>
<ds:datastoreItem xmlns:ds="http://schemas.openxmlformats.org/officeDocument/2006/customXml" ds:itemID="{FD80279E-9233-40EE-BFFF-4692638BF780}"/>
</file>

<file path=customXml/itemProps2.xml><?xml version="1.0" encoding="utf-8"?>
<ds:datastoreItem xmlns:ds="http://schemas.openxmlformats.org/officeDocument/2006/customXml" ds:itemID="{BF818350-D211-4949-80C8-27BE289AB60B}"/>
</file>

<file path=customXml/itemProps3.xml><?xml version="1.0" encoding="utf-8"?>
<ds:datastoreItem xmlns:ds="http://schemas.openxmlformats.org/officeDocument/2006/customXml" ds:itemID="{FF4E55DD-BEDE-4D37-B879-8F50C0941E91}"/>
</file>

<file path=customXml/itemProps4.xml><?xml version="1.0" encoding="utf-8"?>
<ds:datastoreItem xmlns:ds="http://schemas.openxmlformats.org/officeDocument/2006/customXml" ds:itemID="{81EA3C2D-9ADD-4C8C-8F1D-82F379C6AAF0}"/>
</file>

<file path=docProps/app.xml><?xml version="1.0" encoding="utf-8"?>
<Properties xmlns="http://schemas.openxmlformats.org/officeDocument/2006/extended-properties" xmlns:vt="http://schemas.openxmlformats.org/officeDocument/2006/docPropsVTypes">
  <TotalTime>464</TotalTime>
  <Words>825</Words>
  <Application>Microsoft Office PowerPoint</Application>
  <PresentationFormat>Widescreen</PresentationFormat>
  <Paragraphs>76</Paragraphs>
  <Slides>19</Slides>
  <Notes>1</Notes>
  <HiddenSlides>0</HiddenSlides>
  <MMClips>16</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19</vt:i4>
      </vt:variant>
    </vt:vector>
  </HeadingPairs>
  <TitlesOfParts>
    <vt:vector size="26" baseType="lpstr">
      <vt:lpstr>Arial</vt:lpstr>
      <vt:lpstr>B Yagut</vt:lpstr>
      <vt:lpstr>Calibri</vt:lpstr>
      <vt:lpstr>Calibri Light</vt:lpstr>
      <vt:lpstr>Times New Roman</vt:lpstr>
      <vt:lpstr>Wingdings</vt:lpstr>
      <vt:lpstr>Office Theme</vt:lpstr>
      <vt:lpstr>بهداشت دهان و دندان   انجام تمرینات عملی مسواک زدن و نخ دندان کشیدن</vt:lpstr>
      <vt:lpstr>مشخصات سند </vt:lpstr>
      <vt:lpstr>اهداف آموزشی:</vt:lpstr>
      <vt:lpstr>فهرست عناوین:</vt:lpstr>
      <vt:lpstr>مقدمه</vt:lpstr>
      <vt:lpstr>روش صحیح مسواک کردن</vt:lpstr>
      <vt:lpstr>هنگام مسواک کردن باید موهای مسواک با زاویه 45 درجه نسبت به محور طولی دندان در محل اتصال لثه و دندان قرار گیرد.    بعد از قرار دادن مسواک روی دندان و لثه، ابتدا حرکت لرزشی(حرکات سریع و کوتاه به سمت عقب و جلو بدون جابجایی مسواک) در محل باید صورت بگیرد و سپس با حرکت مچ دست، موهای مسواک روی سطح دندان از سمت لثه به طرف سطوح جونده چرخانده شود.</vt:lpstr>
      <vt:lpstr>تمیز کردن سطوح داخلی دندان ها هم مانند مسواک کردن سطوح خارجی آن صورت می گیرد. ولی برای سطوح داخلی دندان های جلو، مسواک را باید به صورت عمود بر روی سطح داخلی دندان ها قرار داد و با حرکات بالا و پایین این سطوح را تمیز کرد.    </vt:lpstr>
      <vt:lpstr>برای مسواک کردن سطح جونده، موهای مسواک را در تماس با سطوح جونده قرار داده و کمی فشار دهید تا موهای مسواک به خوبی به داخل شیارهای سطح جونده وارد شود. سپس چند بار مسواک را به جلو و عقب بکشید تا به خوبی تمیز شود.   </vt:lpstr>
      <vt:lpstr>چون خرده های مواد غذایی و میکروب ها روی سطح زبان جمع می شوند، بهتر است روی زبان را هم با مسواک تمیز نمود. برای این کار مسواک در عقب زبان قرار می گیرد و به طرف جلو کشیده می شود.    وقتی مسواک کردن دندان ها تمام شد، مسواک را خوب بشویید و در جایی دور از آلودگی نگهداری کنید. توجه کنید که هیچ گاه مسواک خیس را در جعبه سربسته نگذارید؛ چون رطوبت هوای داخل جعبه زیاد شده و رشد میکروب ها را تسریع می کند.  </vt:lpstr>
      <vt:lpstr>روش صحیح نخ کشیدن دندان ها</vt:lpstr>
      <vt:lpstr>3.سه انگشت آخر را ببندید و دو دست را از هم دور کنید تا نخ محکم کشیده شود. به این ترتیب انگشت اشاره و شست هر دو دست آزاد می ماند .    4. قطعه ای از نخ به طول 2 تا 2/5 سانتیمتر را بین انگشتان شست و اشاره دست ها نگهدارید.   </vt:lpstr>
      <vt:lpstr>5. برای وارد کردن نخ بین دندان های فک پایین از دو انگشت اشاره و بین دندان های فک بالا از دو انگشت شست استفاده کنید. نخ را با حرکت شبیه اره کشیدن به آرامی به فضای بین دندان ها وارد کنید.    6. پس از اینکه نخ را وارد فضای بین دندانی کردید ابتدا نخ را به سطح کناری دندان جلویی تکیه داده و به زیر لبه لثه برده و آن را به دیواره دندان چسبانده و چند بار به طرف بالا و پایین حرکت دهید.   </vt:lpstr>
      <vt:lpstr>7.سپس قسمت تمیز نخ را در همان محل به سطح کناری دندان پشتی بچسبانید و همین کار را تکرار کنید. بعد از آن نخ را از لای دندان ها خارج کنید.  آن قسمت از نخ را که برای این دندان ها استفاده کرده اید جابجا کنید و نخ کشیدن دندان بعدی را شروع کنید. این کار را برای تمام سطوح بین دندان ها تکرار کنید. پشت آخرین دندان هر فک را نیز مثل دندان های دیگر نخ بکشید.</vt:lpstr>
      <vt:lpstr> نکته مهم در خصوص نخ دندان </vt:lpstr>
      <vt:lpstr>خلاصه مطالب و نتیجه گیری:</vt:lpstr>
      <vt:lpstr>پرسش و تمرین:</vt:lpstr>
      <vt:lpstr>فهرست منابع:</vt:lpstr>
      <vt:lpstr>لطفا نظرات و پیشنهادات خود پیرامون این بسته آموزشی را به آدرس ذیل ارسال کنید.  دانشگاه علوم پزشکی و خدمات بهداشتی درمانی زنجان یا پست الکترونیک: mahneshanf@gmail.com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انجام تمرین عملی مسواک زدن</dc:title>
  <dc:creator>a</dc:creator>
  <cp:lastModifiedBy>HCZ</cp:lastModifiedBy>
  <cp:revision>106</cp:revision>
  <dcterms:created xsi:type="dcterms:W3CDTF">2020-05-02T04:12:58Z</dcterms:created>
  <dcterms:modified xsi:type="dcterms:W3CDTF">2020-05-17T05:50:00Z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0x01010038EE485FB9274448B5E5B0FF0ECB3346</vt:lpwstr>
  </property>
  <property fmtid="{D5CDD505-2E9C-101B-9397-08002B2CF9AE}" pid="3" name="_dlc_DocIdItemGuid">
    <vt:lpwstr>fbb08b26-f7b0-4ff0-b0bc-052f1c9d1c6d</vt:lpwstr>
  </property>
</Properties>
</file>